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58" r:id="rId5"/>
    <p:sldId id="259" r:id="rId6"/>
    <p:sldId id="270" r:id="rId7"/>
    <p:sldId id="268" r:id="rId8"/>
    <p:sldId id="264" r:id="rId9"/>
    <p:sldId id="267" r:id="rId10"/>
    <p:sldId id="269" r:id="rId11"/>
    <p:sldId id="272" r:id="rId12"/>
    <p:sldId id="274" r:id="rId13"/>
    <p:sldId id="273" r:id="rId14"/>
    <p:sldId id="27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6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radarChart>
        <c:radarStyle val="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66675">
              <a:noFill/>
            </a:ln>
          </c:spPr>
          <c:marker>
            <c:symbol val="none"/>
          </c:marker>
          <c:cat>
            <c:strRef>
              <c:f>Sheet1!$A$2:$A$6</c:f>
              <c:strCache>
                <c:ptCount val="5"/>
                <c:pt idx="0">
                  <c:v> مشاوره</c:v>
                </c:pt>
                <c:pt idx="1">
                  <c:v>علم اطلاعات و دانش شناسی</c:v>
                </c:pt>
                <c:pt idx="2">
                  <c:v>روان شناسی </c:v>
                </c:pt>
                <c:pt idx="3">
                  <c:v>مدیریت و برنامه ریزی آموزشی</c:v>
                </c:pt>
                <c:pt idx="4">
                  <c:v>روان شناسی تربیتی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32</c:v>
                </c:pt>
                <c:pt idx="1">
                  <c:v>32</c:v>
                </c:pt>
                <c:pt idx="2">
                  <c:v>28</c:v>
                </c:pt>
                <c:pt idx="3">
                  <c:v>12</c:v>
                </c:pt>
                <c:pt idx="4">
                  <c:v>15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66675">
              <a:noFill/>
            </a:ln>
          </c:spPr>
          <c:marker>
            <c:symbol val="none"/>
          </c:marker>
          <c:cat>
            <c:strRef>
              <c:f>Sheet1!$A$2:$A$6</c:f>
              <c:strCache>
                <c:ptCount val="5"/>
                <c:pt idx="0">
                  <c:v> مشاوره</c:v>
                </c:pt>
                <c:pt idx="1">
                  <c:v>علم اطلاعات و دانش شناسی</c:v>
                </c:pt>
                <c:pt idx="2">
                  <c:v>روان شناسی </c:v>
                </c:pt>
                <c:pt idx="3">
                  <c:v>مدیریت و برنامه ریزی آموزشی</c:v>
                </c:pt>
                <c:pt idx="4">
                  <c:v>روان شناسی تربیتی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21</c:v>
                </c:pt>
                <c:pt idx="4">
                  <c:v>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26844512"/>
        <c:axId val="326844904"/>
      </c:radarChart>
      <c:catAx>
        <c:axId val="32684451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326844904"/>
        <c:crosses val="autoZero"/>
        <c:auto val="1"/>
        <c:lblAlgn val="ctr"/>
        <c:lblOffset val="100"/>
        <c:noMultiLvlLbl val="0"/>
      </c:catAx>
      <c:valAx>
        <c:axId val="326844904"/>
        <c:scaling>
          <c:orientation val="minMax"/>
        </c:scaling>
        <c:delete val="1"/>
        <c:axPos val="l"/>
        <c:majorGridlines/>
        <c:numFmt formatCode="General" sourceLinked="1"/>
        <c:majorTickMark val="cross"/>
        <c:minorTickMark val="none"/>
        <c:tickLblPos val="nextTo"/>
        <c:crossAx val="3268445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a-IR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2747-FF8E-4CE8-BF0F-D0732B13C901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8845F-E007-4484-A0D9-F27791F18D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2747-FF8E-4CE8-BF0F-D0732B13C901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8845F-E007-4484-A0D9-F27791F18D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2747-FF8E-4CE8-BF0F-D0732B13C901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8845F-E007-4484-A0D9-F27791F18D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2747-FF8E-4CE8-BF0F-D0732B13C901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8845F-E007-4484-A0D9-F27791F18D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2747-FF8E-4CE8-BF0F-D0732B13C901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8845F-E007-4484-A0D9-F27791F18D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2747-FF8E-4CE8-BF0F-D0732B13C901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8845F-E007-4484-A0D9-F27791F18D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2747-FF8E-4CE8-BF0F-D0732B13C901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8845F-E007-4484-A0D9-F27791F18D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2747-FF8E-4CE8-BF0F-D0732B13C901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8845F-E007-4484-A0D9-F27791F18D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2747-FF8E-4CE8-BF0F-D0732B13C901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8845F-E007-4484-A0D9-F27791F18D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2747-FF8E-4CE8-BF0F-D0732B13C901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8845F-E007-4484-A0D9-F27791F18D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2747-FF8E-4CE8-BF0F-D0732B13C901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BB8845F-E007-4484-A0D9-F27791F18D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7CA2747-FF8E-4CE8-BF0F-D0732B13C901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BB8845F-E007-4484-A0D9-F27791F18DF5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438400"/>
            <a:ext cx="7854696" cy="1752600"/>
          </a:xfrm>
        </p:spPr>
        <p:txBody>
          <a:bodyPr>
            <a:normAutofit/>
          </a:bodyPr>
          <a:lstStyle/>
          <a:p>
            <a:pPr algn="ctr"/>
            <a:r>
              <a:rPr lang="fa-IR" sz="6600" dirty="0" smtClean="0">
                <a:solidFill>
                  <a:srgbClr val="FFFF00"/>
                </a:solidFill>
                <a:cs typeface="2  Davat" pitchFamily="2" charset="-78"/>
              </a:rPr>
              <a:t>ای نام تو بهترین سرآغاز</a:t>
            </a:r>
            <a:endParaRPr lang="en-US" sz="6600" dirty="0">
              <a:solidFill>
                <a:srgbClr val="FFFF00"/>
              </a:solidFill>
              <a:cs typeface="2  Davat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523999" y="2103120"/>
          <a:ext cx="6096001" cy="3840480"/>
        </p:xfrm>
        <a:graphic>
          <a:graphicData uri="http://schemas.openxmlformats.org/drawingml/2006/table">
            <a:tbl>
              <a:tblPr rtl="1"/>
              <a:tblGrid>
                <a:gridCol w="509728"/>
                <a:gridCol w="1687711"/>
                <a:gridCol w="1821849"/>
                <a:gridCol w="2076713"/>
              </a:tblGrid>
              <a:tr h="487680">
                <a:tc>
                  <a:txBody>
                    <a:bodyPr/>
                    <a:lstStyle/>
                    <a:p>
                      <a:pPr marL="0" marR="71755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 dirty="0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B Zar"/>
                        </a:rPr>
                        <a:t>رديف</a:t>
                      </a:r>
                      <a:endParaRPr lang="en-US" sz="1100" dirty="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71755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B Zar"/>
                        </a:rPr>
                        <a:t>اقدامات</a:t>
                      </a:r>
                      <a:endParaRPr lang="en-US" sz="11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71755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 dirty="0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B Zar"/>
                        </a:rPr>
                        <a:t>موانع</a:t>
                      </a:r>
                      <a:endParaRPr lang="en-US" sz="1100" dirty="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71755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B Zar"/>
                        </a:rPr>
                        <a:t>راهكارها</a:t>
                      </a:r>
                      <a:endParaRPr lang="en-US" sz="11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</a:tr>
              <a:tr h="1005840">
                <a:tc>
                  <a:txBody>
                    <a:bodyPr/>
                    <a:lstStyle/>
                    <a:p>
                      <a:pPr marL="0" marR="71755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1100" dirty="0">
                        <a:latin typeface="Cambria"/>
                        <a:ea typeface="Cambria"/>
                        <a:cs typeface="B Zar"/>
                      </a:endParaRPr>
                    </a:p>
                    <a:p>
                      <a:pPr marL="0" marR="71755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100" dirty="0">
                          <a:latin typeface="Cambria"/>
                          <a:ea typeface="Cambria"/>
                          <a:cs typeface="B Zar"/>
                        </a:rPr>
                        <a:t>1</a:t>
                      </a:r>
                      <a:endParaRPr lang="en-US" sz="1100" dirty="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1755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1100">
                        <a:latin typeface="Cambria"/>
                        <a:ea typeface="Cambria"/>
                        <a:cs typeface="B Zar"/>
                      </a:endParaRPr>
                    </a:p>
                    <a:p>
                      <a:pPr marL="0" marR="71755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100">
                          <a:latin typeface="Cambria"/>
                          <a:ea typeface="Cambria"/>
                          <a:cs typeface="B Zar"/>
                        </a:rPr>
                        <a:t>ايجاد مراكز مشاوره علمي پژوهشي</a:t>
                      </a:r>
                      <a:endParaRPr lang="en-US" sz="11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71755" lvl="0" indent="-34290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a-IR" sz="1100">
                          <a:latin typeface="Cambria"/>
                          <a:ea typeface="Cambria"/>
                          <a:cs typeface="B Zar"/>
                        </a:rPr>
                        <a:t>نبود فضاي مناسب</a:t>
                      </a:r>
                      <a:endParaRPr lang="en-US" sz="1100">
                        <a:latin typeface="Cambria"/>
                        <a:ea typeface="Cambria"/>
                        <a:cs typeface="Times New Roman"/>
                      </a:endParaRPr>
                    </a:p>
                    <a:p>
                      <a:pPr marL="342900" marR="71755" lvl="0" indent="-34290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a-IR" sz="1100">
                          <a:latin typeface="Cambria"/>
                          <a:ea typeface="Cambria"/>
                          <a:cs typeface="B Zar"/>
                        </a:rPr>
                        <a:t>فشار كاري مضاعف براي اعضاي هيات علمي </a:t>
                      </a:r>
                      <a:endParaRPr lang="en-US" sz="1100">
                        <a:latin typeface="Cambria"/>
                        <a:ea typeface="Cambria"/>
                        <a:cs typeface="Times New Roman"/>
                      </a:endParaRPr>
                    </a:p>
                    <a:p>
                      <a:pPr marL="342900" marR="71755" lvl="0" indent="-34290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a-IR" sz="1100">
                          <a:latin typeface="Cambria"/>
                          <a:ea typeface="Cambria"/>
                          <a:cs typeface="B Zar"/>
                        </a:rPr>
                        <a:t>گسترده بودن حيطه فعاليت هاي پژوهشي اعضاي هيات علمي</a:t>
                      </a:r>
                      <a:endParaRPr lang="en-US" sz="11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71755" lvl="0" indent="-34290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a-IR" sz="1100">
                          <a:latin typeface="Cambria"/>
                          <a:ea typeface="Cambria"/>
                          <a:cs typeface="B Zar"/>
                        </a:rPr>
                        <a:t>تخصيص فضاي مناسب جهت حضور اساتيد به عنوان مشاور</a:t>
                      </a:r>
                      <a:endParaRPr lang="en-US" sz="1100">
                        <a:latin typeface="Cambria"/>
                        <a:ea typeface="Cambria"/>
                        <a:cs typeface="Times New Roman"/>
                      </a:endParaRPr>
                    </a:p>
                    <a:p>
                      <a:pPr marL="342900" marR="71755" lvl="0" indent="-34290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a-IR" sz="1100">
                          <a:latin typeface="Cambria"/>
                          <a:ea typeface="Cambria"/>
                          <a:cs typeface="B Zar"/>
                        </a:rPr>
                        <a:t>در نظر گرفتن حضور اساتيد به عنوان بخشي از ساعات موظف تدريس</a:t>
                      </a:r>
                      <a:endParaRPr lang="en-US" sz="1100">
                        <a:latin typeface="Cambria"/>
                        <a:ea typeface="Cambria"/>
                        <a:cs typeface="Times New Roman"/>
                      </a:endParaRPr>
                    </a:p>
                    <a:p>
                      <a:pPr marL="342900" marR="71755" lvl="0" indent="-34290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a-IR" sz="1100">
                          <a:latin typeface="Cambria"/>
                          <a:ea typeface="Cambria"/>
                          <a:cs typeface="B Zar"/>
                        </a:rPr>
                        <a:t>محدود كردن حيطه هاي تخصصي اساتيد جهت ارائه مشاوره </a:t>
                      </a:r>
                      <a:endParaRPr lang="en-US" sz="11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0560">
                <a:tc>
                  <a:txBody>
                    <a:bodyPr/>
                    <a:lstStyle/>
                    <a:p>
                      <a:pPr marL="0" marR="71755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100">
                          <a:latin typeface="Cambria"/>
                          <a:ea typeface="Cambria"/>
                          <a:cs typeface="B Zar"/>
                        </a:rPr>
                        <a:t>2</a:t>
                      </a:r>
                      <a:endParaRPr lang="en-US" sz="11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1755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1100">
                        <a:latin typeface="Cambria"/>
                        <a:ea typeface="Cambria"/>
                        <a:cs typeface="B Zar"/>
                      </a:endParaRPr>
                    </a:p>
                    <a:p>
                      <a:pPr marL="0" marR="71755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100">
                          <a:latin typeface="Cambria"/>
                          <a:ea typeface="Cambria"/>
                          <a:cs typeface="B Zar"/>
                        </a:rPr>
                        <a:t>افزايش سفرهاي مطالعاتي اساتيد</a:t>
                      </a:r>
                      <a:endParaRPr lang="en-US" sz="11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71755" lvl="0" indent="-34290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a-IR" sz="1100">
                          <a:latin typeface="Cambria"/>
                          <a:ea typeface="Cambria"/>
                          <a:cs typeface="B Zar"/>
                        </a:rPr>
                        <a:t>كمبود بودجه</a:t>
                      </a:r>
                      <a:endParaRPr lang="en-US" sz="1100">
                        <a:latin typeface="Cambria"/>
                        <a:ea typeface="Cambria"/>
                        <a:cs typeface="Times New Roman"/>
                      </a:endParaRPr>
                    </a:p>
                    <a:p>
                      <a:pPr marL="342900" marR="71755" lvl="0" indent="-34290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a-IR" sz="1100">
                          <a:latin typeface="Cambria"/>
                          <a:ea typeface="Cambria"/>
                          <a:cs typeface="B Zar"/>
                        </a:rPr>
                        <a:t>عدم امكان براي اساتيد جديدالورود</a:t>
                      </a:r>
                      <a:endParaRPr lang="en-US" sz="1100">
                        <a:latin typeface="Cambria"/>
                        <a:ea typeface="Cambria"/>
                        <a:cs typeface="Times New Roman"/>
                      </a:endParaRPr>
                    </a:p>
                    <a:p>
                      <a:pPr marL="342900" marR="71755" lvl="0" indent="-34290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a-IR" sz="1100">
                          <a:latin typeface="Cambria"/>
                          <a:ea typeface="Cambria"/>
                          <a:cs typeface="B Zar"/>
                        </a:rPr>
                        <a:t>روند اداري كند</a:t>
                      </a:r>
                      <a:endParaRPr lang="en-US" sz="11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71755" lvl="0" indent="-34290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a-IR" sz="1100">
                          <a:latin typeface="Cambria"/>
                          <a:ea typeface="Cambria"/>
                          <a:cs typeface="B Zar"/>
                        </a:rPr>
                        <a:t>گسترده تر كردن امكان سفرهاي مطالعاتي جهت استفاده بيشتر اعضا</a:t>
                      </a:r>
                      <a:endParaRPr lang="en-US" sz="1100">
                        <a:latin typeface="Cambria"/>
                        <a:ea typeface="Cambria"/>
                        <a:cs typeface="Times New Roman"/>
                      </a:endParaRPr>
                    </a:p>
                    <a:p>
                      <a:pPr marL="342900" marR="71755" lvl="0" indent="-34290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a-IR" sz="1100">
                          <a:latin typeface="Cambria"/>
                          <a:ea typeface="Cambria"/>
                          <a:cs typeface="B Zar"/>
                        </a:rPr>
                        <a:t>تسهيل روند اداري</a:t>
                      </a:r>
                      <a:endParaRPr lang="en-US" sz="11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6400">
                <a:tc>
                  <a:txBody>
                    <a:bodyPr/>
                    <a:lstStyle/>
                    <a:p>
                      <a:pPr marL="0" marR="71755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100">
                          <a:latin typeface="Cambria"/>
                          <a:ea typeface="Cambria"/>
                          <a:cs typeface="B Zar"/>
                        </a:rPr>
                        <a:t>3</a:t>
                      </a:r>
                      <a:endParaRPr lang="en-US" sz="11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1755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1100">
                        <a:latin typeface="Cambria"/>
                        <a:ea typeface="Cambria"/>
                        <a:cs typeface="B Zar"/>
                      </a:endParaRPr>
                    </a:p>
                    <a:p>
                      <a:pPr marL="0" marR="71755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100">
                          <a:latin typeface="Cambria"/>
                          <a:ea typeface="Cambria"/>
                          <a:cs typeface="B Zar"/>
                        </a:rPr>
                        <a:t>افزايش فعاليت هاي پژوهشي مشترك با دانشجويان</a:t>
                      </a:r>
                      <a:endParaRPr lang="en-US" sz="11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71755" lvl="0" indent="-34290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a-IR" sz="1100">
                          <a:latin typeface="Cambria"/>
                          <a:ea typeface="Cambria"/>
                          <a:cs typeface="B Zar"/>
                        </a:rPr>
                        <a:t>عدم اجبار فعاليت هاي مرتبط با پژوهش براي دانشجويان تحصيلات تكميلي</a:t>
                      </a:r>
                      <a:endParaRPr lang="en-US" sz="1100">
                        <a:latin typeface="Cambria"/>
                        <a:ea typeface="Cambria"/>
                        <a:cs typeface="Times New Roman"/>
                      </a:endParaRPr>
                    </a:p>
                    <a:p>
                      <a:pPr marL="342900" marR="71755" lvl="0" indent="-34290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a-IR" sz="1100">
                          <a:latin typeface="Cambria"/>
                          <a:ea typeface="Cambria"/>
                          <a:cs typeface="B Zar"/>
                        </a:rPr>
                        <a:t>رابطه معكوس ميان امتياز پژوهشي و تعداد همكاران پژوهشي</a:t>
                      </a:r>
                      <a:endParaRPr lang="en-US" sz="11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71755" lvl="0" indent="-34290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a-IR" sz="1100" dirty="0">
                          <a:latin typeface="Cambria"/>
                          <a:ea typeface="Cambria"/>
                          <a:cs typeface="B Zar"/>
                        </a:rPr>
                        <a:t>اجباري شدن حضور دانشجويان تحصيلات تكميلي در فرايندهاي پژوهشي</a:t>
                      </a:r>
                      <a:endParaRPr lang="en-US" sz="1100" dirty="0">
                        <a:latin typeface="Cambria"/>
                        <a:ea typeface="Cambria"/>
                        <a:cs typeface="Times New Roman"/>
                      </a:endParaRPr>
                    </a:p>
                    <a:p>
                      <a:pPr marL="342900" marR="71755" lvl="0" indent="-34290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a-IR" sz="1100" dirty="0">
                          <a:latin typeface="Cambria"/>
                          <a:ea typeface="Cambria"/>
                          <a:cs typeface="B Zar"/>
                        </a:rPr>
                        <a:t>در نظر گرفتن واحد دستياري پژوهشي براي دانشجويان دكتري</a:t>
                      </a:r>
                      <a:endParaRPr lang="en-US" sz="1100" dirty="0">
                        <a:latin typeface="Cambria"/>
                        <a:ea typeface="Cambria"/>
                        <a:cs typeface="Times New Roman"/>
                      </a:endParaRPr>
                    </a:p>
                    <a:p>
                      <a:pPr marL="342900" marR="71755" lvl="0" indent="-34290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a-IR" sz="1100" dirty="0">
                          <a:latin typeface="Cambria"/>
                          <a:ea typeface="Cambria"/>
                          <a:cs typeface="B Zar"/>
                        </a:rPr>
                        <a:t>حضور دانشجويان تحصيلات تكميلي به ويژه دكتري به عنوان دستياران پژوهش جهت نظارت بر دانشجويان مقاطع پايين تر</a:t>
                      </a:r>
                      <a:endParaRPr lang="en-US" sz="1100" dirty="0">
                        <a:latin typeface="Cambria"/>
                        <a:ea typeface="Cambria"/>
                        <a:cs typeface="Times New Roman"/>
                      </a:endParaRPr>
                    </a:p>
                    <a:p>
                      <a:pPr marL="342900" marR="71755" lvl="0" indent="-34290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a-IR" sz="1100" dirty="0">
                          <a:latin typeface="Cambria"/>
                          <a:ea typeface="Cambria"/>
                          <a:cs typeface="B Zar"/>
                        </a:rPr>
                        <a:t>بازنگري در تخصيص امتياز پژوهشي</a:t>
                      </a:r>
                      <a:endParaRPr lang="en-US" sz="1100" dirty="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447800" y="1104781"/>
            <a:ext cx="6443201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B Zar" pitchFamily="2" charset="-78"/>
              </a:rPr>
              <a:t>كاربرگ اهداف عملياتي 95-94 دانشكده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B Zar" pitchFamily="2" charset="-78"/>
              </a:rPr>
              <a:t>هدف عملياتي:</a:t>
            </a:r>
            <a:r>
              <a:rPr kumimoji="0" lang="fa-I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B Zar" pitchFamily="2" charset="-78"/>
              </a:rPr>
              <a:t>افزايش فعاليت هاي پژوهشي</a:t>
            </a:r>
            <a:r>
              <a:rPr kumimoji="0" lang="fa-I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B Zar" pitchFamily="2" charset="-78"/>
              </a:rPr>
              <a:t>      محور: </a:t>
            </a:r>
            <a:r>
              <a:rPr kumimoji="0" lang="fa-I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B Zar" pitchFamily="2" charset="-78"/>
              </a:rPr>
              <a:t>پژوهش</a:t>
            </a:r>
            <a:r>
              <a:rPr kumimoji="0" lang="fa-I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B Zar" pitchFamily="2" charset="-78"/>
              </a:rPr>
              <a:t>                        اولويت: </a:t>
            </a:r>
            <a:r>
              <a:rPr kumimoji="0" lang="fa-I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B Zar" pitchFamily="2" charset="-78"/>
              </a:rPr>
              <a:t>1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990601" y="1371600"/>
          <a:ext cx="7238999" cy="4495800"/>
        </p:xfrm>
        <a:graphic>
          <a:graphicData uri="http://schemas.openxmlformats.org/drawingml/2006/table">
            <a:tbl>
              <a:tblPr rtl="1"/>
              <a:tblGrid>
                <a:gridCol w="489857"/>
                <a:gridCol w="3265714"/>
                <a:gridCol w="884464"/>
                <a:gridCol w="2598964"/>
              </a:tblGrid>
              <a:tr h="449580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000" b="1" dirty="0">
                          <a:solidFill>
                            <a:srgbClr val="FFFF00"/>
                          </a:solidFill>
                          <a:latin typeface="Calibri"/>
                          <a:ea typeface="Calibri"/>
                          <a:cs typeface="B Zar"/>
                        </a:rPr>
                        <a:t>ردیف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 dirty="0">
                          <a:solidFill>
                            <a:srgbClr val="FFFF00"/>
                          </a:solidFill>
                          <a:latin typeface="Calibri"/>
                          <a:ea typeface="Calibri"/>
                          <a:cs typeface="B Zar"/>
                        </a:rPr>
                        <a:t>هدف های کلان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 dirty="0">
                          <a:solidFill>
                            <a:srgbClr val="FFFF00"/>
                          </a:solidFill>
                          <a:latin typeface="Calibri"/>
                          <a:ea typeface="Calibri"/>
                          <a:cs typeface="B Zar"/>
                        </a:rPr>
                        <a:t>محور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 dirty="0">
                          <a:solidFill>
                            <a:srgbClr val="FFFF00"/>
                          </a:solidFill>
                          <a:latin typeface="Calibri"/>
                          <a:ea typeface="Calibri"/>
                          <a:cs typeface="B Zar"/>
                        </a:rPr>
                        <a:t>درصد افزایش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44958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B Zar"/>
                        </a:rPr>
                        <a:t>1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B Zar"/>
                        </a:rPr>
                        <a:t>افزايش فعاليت هاي پژوهشي</a:t>
                      </a:r>
                      <a:r>
                        <a:rPr lang="fa-IR" sz="14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B Zar"/>
                        </a:rPr>
                        <a:t>      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B Zar"/>
                        </a:rPr>
                        <a:t>پژوهشي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B Zar"/>
                        </a:rPr>
                        <a:t>20%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958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B Zar"/>
                        </a:rPr>
                        <a:t>2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B Zar"/>
                        </a:rPr>
                        <a:t>افزايش مقاله هاي پراستناد</a:t>
                      </a:r>
                      <a:r>
                        <a:rPr lang="fa-IR" sz="1400" b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B Zar"/>
                        </a:rPr>
                        <a:t>               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B Zar"/>
                        </a:rPr>
                        <a:t>پژوهشي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B Zar"/>
                        </a:rPr>
                        <a:t>20%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958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B Zar"/>
                        </a:rPr>
                        <a:t>3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B Zar"/>
                        </a:rPr>
                        <a:t>توسعه کارآفرینی با توجه به اشتغال بانوان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B Zar"/>
                        </a:rPr>
                        <a:t>پژوهشي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B Zar"/>
                        </a:rPr>
                        <a:t>راه اندازی حداقل 1 شركت دانش بنيان               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874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B Zar"/>
                        </a:rPr>
                        <a:t>4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B Zar"/>
                        </a:rPr>
                        <a:t>افزايش همكاري حضوري يا غیر حضوري اعضاي هيأت علمي خارجي و ايرانيان مقيم خارج براي تدريس،راهنمايي و مشاوره 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B Zar"/>
                        </a:rPr>
                        <a:t>آموزشی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B Zar"/>
                        </a:rPr>
                        <a:t>15%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958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B Zar"/>
                        </a:rPr>
                        <a:t>5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B Zar"/>
                        </a:rPr>
                        <a:t>كاهش نرخ ماندگاري </a:t>
                      </a:r>
                      <a:r>
                        <a:rPr lang="fa-IR" sz="1400" b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B Zar"/>
                        </a:rPr>
                        <a:t>   </a:t>
                      </a:r>
                      <a:r>
                        <a:rPr lang="fa-IR" sz="140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B Zar"/>
                        </a:rPr>
                        <a:t> 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B Zar"/>
                        </a:rPr>
                        <a:t>آموزشی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B Zar"/>
                        </a:rPr>
                        <a:t>20% کارشناسی، 15% سایر دوره ها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958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B Zar"/>
                        </a:rPr>
                        <a:t>6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B Zar"/>
                        </a:rPr>
                        <a:t>ارتقای كيفيت آموزش   </a:t>
                      </a:r>
                      <a:r>
                        <a:rPr lang="fa-IR" sz="1400" b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B Zar"/>
                        </a:rPr>
                        <a:t>               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B Zar"/>
                        </a:rPr>
                        <a:t>آموزشی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B Zar"/>
                        </a:rPr>
                        <a:t>20%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958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B Zar"/>
                        </a:rPr>
                        <a:t>7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B Zar"/>
                        </a:rPr>
                        <a:t>ارتقاي وبگاه دانشكده    </a:t>
                      </a:r>
                      <a:r>
                        <a:rPr lang="fa-IR" sz="1400" b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B Zar"/>
                        </a:rPr>
                        <a:t>               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B Zar"/>
                        </a:rPr>
                        <a:t>مديريتي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B Zar"/>
                        </a:rPr>
                        <a:t>بهبود 50% وبومتریکس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>
            <a:normAutofit/>
          </a:bodyPr>
          <a:lstStyle/>
          <a:p>
            <a:pPr algn="r" rtl="1">
              <a:buFont typeface="Wingdings" pitchFamily="2" charset="2"/>
              <a:buChar char="Ø"/>
            </a:pPr>
            <a:r>
              <a:rPr lang="fa-IR" sz="4400" dirty="0" smtClean="0">
                <a:solidFill>
                  <a:srgbClr val="002060"/>
                </a:solidFill>
                <a:cs typeface="+mj-cs"/>
              </a:rPr>
              <a:t>محور آموزش</a:t>
            </a:r>
          </a:p>
          <a:p>
            <a:pPr algn="ctr" rtl="1">
              <a:buNone/>
            </a:pPr>
            <a:r>
              <a:rPr lang="fa-IR" sz="3200" dirty="0" smtClean="0">
                <a:solidFill>
                  <a:srgbClr val="FF0000"/>
                </a:solidFill>
                <a:cs typeface="+mj-cs"/>
              </a:rPr>
              <a:t>نرخ ماندگاری در 1394</a:t>
            </a:r>
          </a:p>
          <a:p>
            <a:pPr algn="r" rtl="1">
              <a:buFont typeface="Wingdings" pitchFamily="2" charset="2"/>
              <a:buChar char="Ø"/>
            </a:pPr>
            <a:r>
              <a:rPr lang="fa-IR" sz="4400" dirty="0" smtClean="0">
                <a:solidFill>
                  <a:srgbClr val="002060"/>
                </a:solidFill>
                <a:cs typeface="+mj-cs"/>
              </a:rPr>
              <a:t>محور پژوهش</a:t>
            </a:r>
          </a:p>
          <a:p>
            <a:pPr algn="ctr" rtl="1">
              <a:buNone/>
            </a:pPr>
            <a:r>
              <a:rPr lang="fa-IR" sz="3200" dirty="0" smtClean="0">
                <a:solidFill>
                  <a:srgbClr val="FF0000"/>
                </a:solidFill>
                <a:cs typeface="+mj-cs"/>
              </a:rPr>
              <a:t>تعداد مقالات چاپ شده اعضا در 1394</a:t>
            </a:r>
          </a:p>
          <a:p>
            <a:pPr algn="r" rtl="1">
              <a:buFont typeface="Wingdings" pitchFamily="2" charset="2"/>
              <a:buChar char="Ø"/>
            </a:pPr>
            <a:r>
              <a:rPr lang="fa-IR" sz="4400" dirty="0" smtClean="0">
                <a:solidFill>
                  <a:srgbClr val="002060"/>
                </a:solidFill>
                <a:cs typeface="+mj-cs"/>
              </a:rPr>
              <a:t>محور مدیریت</a:t>
            </a:r>
          </a:p>
          <a:p>
            <a:pPr algn="ctr" rtl="1">
              <a:buNone/>
            </a:pPr>
            <a:r>
              <a:rPr lang="fa-IR" sz="3600" dirty="0" smtClean="0">
                <a:solidFill>
                  <a:srgbClr val="FF0000"/>
                </a:solidFill>
                <a:cs typeface="+mj-cs"/>
              </a:rPr>
              <a:t>میانگین ماهیانه تعداد مراجعه کنندگان به وبگاه در 1394</a:t>
            </a:r>
          </a:p>
          <a:p>
            <a:pPr algn="r" rtl="1">
              <a:buFont typeface="Wingdings" pitchFamily="2" charset="2"/>
              <a:buChar char="Ø"/>
            </a:pPr>
            <a:endParaRPr lang="fa-IR" sz="4400" dirty="0" smtClean="0">
              <a:solidFill>
                <a:srgbClr val="002060"/>
              </a:solidFill>
              <a:cs typeface="+mj-cs"/>
            </a:endParaRPr>
          </a:p>
          <a:p>
            <a:pPr algn="r" rtl="1">
              <a:buFont typeface="Wingdings" pitchFamily="2" charset="2"/>
              <a:buChar char="Ø"/>
            </a:pPr>
            <a:endParaRPr lang="fa-IR" sz="4400" dirty="0" smtClean="0">
              <a:solidFill>
                <a:srgbClr val="002060"/>
              </a:solidFill>
              <a:cs typeface="+mj-cs"/>
            </a:endParaRPr>
          </a:p>
          <a:p>
            <a:pPr algn="r" rtl="1">
              <a:buFont typeface="Wingdings" pitchFamily="2" charset="2"/>
              <a:buChar char="Ø"/>
            </a:pPr>
            <a:endParaRPr lang="fa-IR" sz="4400" dirty="0" smtClean="0">
              <a:solidFill>
                <a:srgbClr val="002060"/>
              </a:solidFill>
              <a:cs typeface="+mj-cs"/>
            </a:endParaRPr>
          </a:p>
          <a:p>
            <a:pPr algn="r" rtl="1">
              <a:buFont typeface="Wingdings" pitchFamily="2" charset="2"/>
              <a:buChar char="Ø"/>
            </a:pPr>
            <a:endParaRPr lang="en-US" sz="4400" dirty="0">
              <a:solidFill>
                <a:srgbClr val="002060"/>
              </a:solidFill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sz="4400" dirty="0" smtClean="0">
                <a:solidFill>
                  <a:srgbClr val="FF0000"/>
                </a:solidFill>
              </a:rPr>
              <a:t>طراحی نقشه راه پژوهش دانشکده</a:t>
            </a:r>
            <a:endParaRPr lang="en-US" sz="4400" dirty="0">
              <a:solidFill>
                <a:srgbClr val="FF0000"/>
              </a:solidFill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2413" cy="1219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3048000" y="6302514"/>
            <a:ext cx="37224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sz="4000" dirty="0" smtClean="0">
                <a:solidFill>
                  <a:srgbClr val="FFFF00"/>
                </a:solidFill>
                <a:cs typeface="2  Davat" pitchFamily="2" charset="-78"/>
              </a:rPr>
              <a:t>باغ ایرانی 1394/2/16</a:t>
            </a:r>
            <a:endParaRPr lang="en-US" sz="4000" dirty="0">
              <a:solidFill>
                <a:srgbClr val="FFFF00"/>
              </a:solidFill>
              <a:cs typeface="2  Davat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title"/>
          </p:nvPr>
        </p:nvSpPr>
        <p:spPr>
          <a:xfrm>
            <a:off x="304800" y="3810000"/>
            <a:ext cx="8458200" cy="1143000"/>
          </a:xfrm>
        </p:spPr>
        <p:txBody>
          <a:bodyPr>
            <a:normAutofit fontScale="90000"/>
          </a:bodyPr>
          <a:lstStyle/>
          <a:p>
            <a:pPr algn="ctr" rtl="1"/>
            <a:r>
              <a:rPr lang="fa-IR" sz="3600" dirty="0" smtClean="0">
                <a:solidFill>
                  <a:srgbClr val="002060"/>
                </a:solidFill>
                <a:cs typeface="2  Davat" pitchFamily="2" charset="-78"/>
              </a:rPr>
              <a:t/>
            </a:r>
            <a:br>
              <a:rPr lang="fa-IR" sz="3600" dirty="0" smtClean="0">
                <a:solidFill>
                  <a:srgbClr val="002060"/>
                </a:solidFill>
                <a:cs typeface="2  Davat" pitchFamily="2" charset="-78"/>
              </a:rPr>
            </a:br>
            <a:r>
              <a:rPr lang="fa-IR" sz="3600" dirty="0" smtClean="0">
                <a:solidFill>
                  <a:srgbClr val="002060"/>
                </a:solidFill>
                <a:cs typeface="2  Davat" pitchFamily="2" charset="-78"/>
              </a:rPr>
              <a:t/>
            </a:r>
            <a:br>
              <a:rPr lang="fa-IR" sz="3600" dirty="0" smtClean="0">
                <a:solidFill>
                  <a:srgbClr val="002060"/>
                </a:solidFill>
                <a:cs typeface="2  Davat" pitchFamily="2" charset="-78"/>
              </a:rPr>
            </a:br>
            <a:r>
              <a:rPr lang="fa-IR" sz="3600" dirty="0" smtClean="0">
                <a:solidFill>
                  <a:srgbClr val="002060"/>
                </a:solidFill>
                <a:cs typeface="2  Davat" pitchFamily="2" charset="-78"/>
              </a:rPr>
              <a:t/>
            </a:r>
            <a:br>
              <a:rPr lang="fa-IR" sz="3600" dirty="0" smtClean="0">
                <a:solidFill>
                  <a:srgbClr val="002060"/>
                </a:solidFill>
                <a:cs typeface="2  Davat" pitchFamily="2" charset="-78"/>
              </a:rPr>
            </a:br>
            <a:r>
              <a:rPr lang="fa-IR" sz="3600" dirty="0" smtClean="0">
                <a:solidFill>
                  <a:srgbClr val="002060"/>
                </a:solidFill>
                <a:cs typeface="2  Davat" pitchFamily="2" charset="-78"/>
              </a:rPr>
              <a:t/>
            </a:r>
            <a:br>
              <a:rPr lang="fa-IR" sz="3600" dirty="0" smtClean="0">
                <a:solidFill>
                  <a:srgbClr val="002060"/>
                </a:solidFill>
                <a:cs typeface="2  Davat" pitchFamily="2" charset="-78"/>
              </a:rPr>
            </a:br>
            <a:r>
              <a:rPr lang="fa-IR" sz="3600" dirty="0" smtClean="0">
                <a:solidFill>
                  <a:srgbClr val="002060"/>
                </a:solidFill>
                <a:cs typeface="2  Davat" pitchFamily="2" charset="-78"/>
              </a:rPr>
              <a:t/>
            </a:r>
            <a:br>
              <a:rPr lang="fa-IR" sz="3600" dirty="0" smtClean="0">
                <a:solidFill>
                  <a:srgbClr val="002060"/>
                </a:solidFill>
                <a:cs typeface="2  Davat" pitchFamily="2" charset="-78"/>
              </a:rPr>
            </a:br>
            <a:r>
              <a:rPr lang="fa-IR" sz="3600" dirty="0" smtClean="0">
                <a:solidFill>
                  <a:srgbClr val="002060"/>
                </a:solidFill>
                <a:cs typeface="2  Davat" pitchFamily="2" charset="-78"/>
              </a:rPr>
              <a:t>حرکت در راستای اجرای برنامه راهبردی دانشگاه الزهراء(س)</a:t>
            </a:r>
            <a:br>
              <a:rPr lang="fa-IR" sz="3600" dirty="0" smtClean="0">
                <a:solidFill>
                  <a:srgbClr val="002060"/>
                </a:solidFill>
                <a:cs typeface="2  Davat" pitchFamily="2" charset="-78"/>
              </a:rPr>
            </a:br>
            <a:r>
              <a:rPr lang="fa-IR" sz="3600" dirty="0" smtClean="0">
                <a:solidFill>
                  <a:srgbClr val="002060"/>
                </a:solidFill>
                <a:cs typeface="2  Davat" pitchFamily="2" charset="-78"/>
              </a:rPr>
              <a:t/>
            </a:r>
            <a:br>
              <a:rPr lang="fa-IR" sz="3600" dirty="0" smtClean="0">
                <a:solidFill>
                  <a:srgbClr val="002060"/>
                </a:solidFill>
                <a:cs typeface="2  Davat" pitchFamily="2" charset="-78"/>
              </a:rPr>
            </a:br>
            <a:r>
              <a:rPr lang="fa-IR" sz="3100" dirty="0" smtClean="0">
                <a:solidFill>
                  <a:srgbClr val="002060"/>
                </a:solidFill>
                <a:cs typeface="2  Davat" pitchFamily="2" charset="-78"/>
              </a:rPr>
              <a:t> سهم ما در عملیاتی کردن برنامه راهبردی دانشکده </a:t>
            </a:r>
            <a:br>
              <a:rPr lang="fa-IR" sz="3100" dirty="0" smtClean="0">
                <a:solidFill>
                  <a:srgbClr val="002060"/>
                </a:solidFill>
                <a:cs typeface="2  Davat" pitchFamily="2" charset="-78"/>
              </a:rPr>
            </a:br>
            <a:r>
              <a:rPr lang="fa-IR" sz="3100" dirty="0" smtClean="0">
                <a:solidFill>
                  <a:srgbClr val="002060"/>
                </a:solidFill>
                <a:cs typeface="2  Davat" pitchFamily="2" charset="-78"/>
              </a:rPr>
              <a:t>علوم تربیتی و روان شناسی</a:t>
            </a:r>
          </a:p>
          <a:p>
            <a:pPr algn="ctr">
              <a:buNone/>
            </a:pPr>
            <a:endParaRPr lang="en-US" sz="3600" dirty="0">
              <a:solidFill>
                <a:srgbClr val="002060"/>
              </a:solidFill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76600" y="5648980"/>
            <a:ext cx="29717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2800" dirty="0" smtClean="0">
                <a:solidFill>
                  <a:srgbClr val="002060"/>
                </a:solidFill>
                <a:cs typeface="2  Davat" pitchFamily="2" charset="-78"/>
              </a:rPr>
              <a:t>30 - فروردین -  1395</a:t>
            </a:r>
            <a:endParaRPr lang="en-US" sz="2800" dirty="0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685800"/>
            <a:ext cx="21336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209800" y="990600"/>
          <a:ext cx="4876800" cy="510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Acrobat Document" r:id="rId3" imgW="5829233" imgH="7543800" progId="AcroExch.Document.11">
                  <p:embed/>
                </p:oleObj>
              </mc:Choice>
              <mc:Fallback>
                <p:oleObj name="Acrobat Document" r:id="rId3" imgW="5829233" imgH="7543800" progId="AcroExch.Document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990600"/>
                        <a:ext cx="4876800" cy="510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b="1" dirty="0" smtClean="0">
                <a:solidFill>
                  <a:srgbClr val="FF0000"/>
                </a:solidFill>
              </a:rPr>
              <a:t>مراحل برنامه ریزی راهبردی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 algn="r" rtl="1">
              <a:buNone/>
            </a:pPr>
            <a:r>
              <a:rPr lang="fa-IR" sz="3600" dirty="0" smtClean="0">
                <a:solidFill>
                  <a:srgbClr val="002060"/>
                </a:solidFill>
                <a:cs typeface="+mj-cs"/>
              </a:rPr>
              <a:t>1.چشم انداز یا فرادید</a:t>
            </a:r>
            <a:endParaRPr lang="en-US" sz="3600" dirty="0" smtClean="0">
              <a:solidFill>
                <a:srgbClr val="002060"/>
              </a:solidFill>
              <a:cs typeface="+mj-cs"/>
            </a:endParaRPr>
          </a:p>
          <a:p>
            <a:pPr lvl="0" algn="r" rtl="1">
              <a:buNone/>
            </a:pPr>
            <a:r>
              <a:rPr lang="fa-IR" sz="3600" dirty="0" smtClean="0">
                <a:solidFill>
                  <a:srgbClr val="002060"/>
                </a:solidFill>
                <a:cs typeface="+mj-cs"/>
              </a:rPr>
              <a:t>2.رسالت</a:t>
            </a:r>
            <a:endParaRPr lang="en-US" sz="3600" dirty="0" smtClean="0">
              <a:solidFill>
                <a:srgbClr val="002060"/>
              </a:solidFill>
              <a:cs typeface="+mj-cs"/>
            </a:endParaRPr>
          </a:p>
          <a:p>
            <a:pPr lvl="0" algn="r" rtl="1">
              <a:buNone/>
            </a:pPr>
            <a:r>
              <a:rPr lang="fa-IR" sz="3600" dirty="0" smtClean="0">
                <a:solidFill>
                  <a:srgbClr val="002060"/>
                </a:solidFill>
                <a:cs typeface="+mj-cs"/>
              </a:rPr>
              <a:t>3.ارزش های محوری</a:t>
            </a:r>
            <a:endParaRPr lang="en-US" sz="3600" dirty="0" smtClean="0">
              <a:solidFill>
                <a:srgbClr val="002060"/>
              </a:solidFill>
              <a:cs typeface="+mj-cs"/>
            </a:endParaRPr>
          </a:p>
          <a:p>
            <a:pPr lvl="0" algn="r" rtl="1">
              <a:buNone/>
            </a:pPr>
            <a:r>
              <a:rPr lang="fa-IR" sz="3600" dirty="0" smtClean="0">
                <a:solidFill>
                  <a:srgbClr val="002060"/>
                </a:solidFill>
                <a:cs typeface="+mj-cs"/>
              </a:rPr>
              <a:t>4.هدف های کلان </a:t>
            </a:r>
            <a:endParaRPr lang="en-US" sz="3600" dirty="0" smtClean="0">
              <a:solidFill>
                <a:srgbClr val="002060"/>
              </a:solidFill>
              <a:cs typeface="+mj-cs"/>
            </a:endParaRPr>
          </a:p>
          <a:p>
            <a:pPr lvl="0" algn="r" rtl="1">
              <a:buNone/>
            </a:pPr>
            <a:r>
              <a:rPr lang="fa-IR" sz="3600" dirty="0" smtClean="0">
                <a:solidFill>
                  <a:srgbClr val="002060"/>
                </a:solidFill>
                <a:cs typeface="+mj-cs"/>
              </a:rPr>
              <a:t>5.راهبرد ها </a:t>
            </a:r>
            <a:endParaRPr lang="en-US" sz="3600" dirty="0" smtClean="0">
              <a:solidFill>
                <a:srgbClr val="002060"/>
              </a:solidFill>
              <a:cs typeface="+mj-cs"/>
            </a:endParaRPr>
          </a:p>
          <a:p>
            <a:pPr algn="r" rtl="1">
              <a:buNone/>
            </a:pPr>
            <a:r>
              <a:rPr lang="fa-IR" sz="3600" b="1" u="sng" dirty="0" smtClean="0">
                <a:solidFill>
                  <a:srgbClr val="002060"/>
                </a:solidFill>
                <a:cs typeface="+mj-cs"/>
              </a:rPr>
              <a:t>6. عملیاتی کردن راهبرد ها: هدف های کمی و شاخص ها</a:t>
            </a:r>
            <a:endParaRPr lang="en-US" sz="3600" b="1" u="sng" dirty="0" smtClean="0">
              <a:solidFill>
                <a:srgbClr val="002060"/>
              </a:solidFill>
              <a:cs typeface="+mj-cs"/>
            </a:endParaRPr>
          </a:p>
          <a:p>
            <a:pPr lvl="0" algn="r" rtl="1">
              <a:buNone/>
            </a:pPr>
            <a:r>
              <a:rPr lang="fa-IR" sz="3600" dirty="0" smtClean="0">
                <a:solidFill>
                  <a:srgbClr val="002060"/>
                </a:solidFill>
                <a:cs typeface="+mj-cs"/>
              </a:rPr>
              <a:t>7.ارزیابی برنامه</a:t>
            </a:r>
            <a:endParaRPr lang="en-US" sz="3600" dirty="0" smtClean="0">
              <a:solidFill>
                <a:srgbClr val="002060"/>
              </a:solidFill>
              <a:cs typeface="+mj-cs"/>
            </a:endParaRPr>
          </a:p>
          <a:p>
            <a:pPr algn="r" rtl="1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389120"/>
          </a:xfrm>
        </p:spPr>
        <p:txBody>
          <a:bodyPr>
            <a:normAutofit/>
          </a:bodyPr>
          <a:lstStyle/>
          <a:p>
            <a:pPr algn="r" rtl="1">
              <a:buNone/>
            </a:pPr>
            <a:r>
              <a:rPr lang="en-US" sz="3200" dirty="0" smtClean="0">
                <a:solidFill>
                  <a:srgbClr val="002060"/>
                </a:solidFill>
                <a:cs typeface="+mj-cs"/>
              </a:rPr>
              <a:t>-</a:t>
            </a:r>
            <a:r>
              <a:rPr lang="fa-IR" sz="3200" dirty="0" smtClean="0">
                <a:solidFill>
                  <a:srgbClr val="002060"/>
                </a:solidFill>
                <a:cs typeface="+mj-cs"/>
              </a:rPr>
              <a:t>سند چشم انداز 20 ساله جمهوری اسلامی ایران</a:t>
            </a:r>
          </a:p>
          <a:p>
            <a:pPr algn="r" rtl="1">
              <a:buNone/>
            </a:pPr>
            <a:r>
              <a:rPr lang="en-US" sz="3200" dirty="0" smtClean="0">
                <a:solidFill>
                  <a:srgbClr val="002060"/>
                </a:solidFill>
                <a:cs typeface="+mj-cs"/>
              </a:rPr>
              <a:t>-</a:t>
            </a:r>
            <a:r>
              <a:rPr lang="fa-IR" sz="3200" dirty="0" smtClean="0">
                <a:solidFill>
                  <a:srgbClr val="002060"/>
                </a:solidFill>
                <a:cs typeface="+mj-cs"/>
              </a:rPr>
              <a:t>سند جامع علمی کشور</a:t>
            </a:r>
          </a:p>
          <a:p>
            <a:pPr algn="r" rtl="1">
              <a:buNone/>
            </a:pPr>
            <a:r>
              <a:rPr lang="en-US" sz="3200" dirty="0" smtClean="0">
                <a:solidFill>
                  <a:srgbClr val="002060"/>
                </a:solidFill>
                <a:cs typeface="+mj-cs"/>
              </a:rPr>
              <a:t>-</a:t>
            </a:r>
            <a:r>
              <a:rPr lang="fa-IR" sz="3200" dirty="0" smtClean="0">
                <a:solidFill>
                  <a:srgbClr val="002060"/>
                </a:solidFill>
                <a:cs typeface="+mj-cs"/>
              </a:rPr>
              <a:t>سند راهبردی دانشگاه الزهراءس (شورای راهبردی دانشگاه)</a:t>
            </a:r>
          </a:p>
          <a:p>
            <a:pPr algn="r" rtl="1">
              <a:buNone/>
            </a:pPr>
            <a:r>
              <a:rPr lang="fa-IR" sz="3200" u="sng" dirty="0" smtClean="0">
                <a:solidFill>
                  <a:srgbClr val="002060"/>
                </a:solidFill>
                <a:cs typeface="+mj-cs"/>
              </a:rPr>
              <a:t> </a:t>
            </a:r>
            <a:r>
              <a:rPr lang="fa-IR" sz="3200" dirty="0" smtClean="0">
                <a:solidFill>
                  <a:srgbClr val="002060"/>
                </a:solidFill>
                <a:cs typeface="+mj-cs"/>
              </a:rPr>
              <a:t>  </a:t>
            </a:r>
            <a:endParaRPr lang="en-US" sz="3200" dirty="0">
              <a:solidFill>
                <a:srgbClr val="002060"/>
              </a:solidFill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4535269"/>
            <a:ext cx="7696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sz="3600" dirty="0" smtClean="0">
                <a:solidFill>
                  <a:srgbClr val="FF0000"/>
                </a:solidFill>
                <a:cs typeface="2  Davat" pitchFamily="2" charset="-78"/>
              </a:rPr>
              <a:t>برنامه راهبردی: هنر«انتخاب کردن» و«کنار گذاشتن» </a:t>
            </a:r>
            <a:endParaRPr lang="en-US" sz="3600" dirty="0">
              <a:solidFill>
                <a:srgbClr val="FF0000"/>
              </a:solidFill>
              <a:cs typeface="2  Davat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smtClean="0">
                <a:solidFill>
                  <a:srgbClr val="FF0000"/>
                </a:solidFill>
              </a:rPr>
              <a:t>رسالت دانشگاه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r">
              <a:buNone/>
            </a:pPr>
            <a:r>
              <a:rPr lang="fa-IR" sz="4300" dirty="0" smtClean="0">
                <a:solidFill>
                  <a:srgbClr val="002060"/>
                </a:solidFill>
                <a:cs typeface="+mj-cs"/>
              </a:rPr>
              <a:t>رتبه‌ اول دانشگاه جامع خاص بانوان در جهان</a:t>
            </a:r>
            <a:endParaRPr lang="en-US" sz="4300" dirty="0" smtClean="0">
              <a:solidFill>
                <a:srgbClr val="002060"/>
              </a:solidFill>
              <a:cs typeface="+mj-cs"/>
            </a:endParaRPr>
          </a:p>
          <a:p>
            <a:pPr algn="r" rtl="1">
              <a:buNone/>
            </a:pPr>
            <a:r>
              <a:rPr lang="fa-IR" sz="3600" dirty="0" smtClean="0">
                <a:solidFill>
                  <a:srgbClr val="FF0000"/>
                </a:solidFill>
                <a:cs typeface="+mj-cs"/>
              </a:rPr>
              <a:t>هدف های کلان</a:t>
            </a:r>
          </a:p>
          <a:p>
            <a:pPr algn="r" rtl="1">
              <a:buNone/>
            </a:pPr>
            <a:r>
              <a:rPr lang="fa-IR" sz="3600" dirty="0" smtClean="0">
                <a:solidFill>
                  <a:srgbClr val="002060"/>
                </a:solidFill>
                <a:cs typeface="+mj-cs"/>
              </a:rPr>
              <a:t>2. 14. اعتلای کیفیت آموزش و پژوهش با نگاه بومی‌سازی و کاربردی نمودن علوم</a:t>
            </a:r>
          </a:p>
          <a:p>
            <a:pPr algn="r" rtl="1">
              <a:buNone/>
            </a:pPr>
            <a:r>
              <a:rPr lang="fa-IR" dirty="0" smtClean="0">
                <a:solidFill>
                  <a:srgbClr val="002060"/>
                </a:solidFill>
                <a:cs typeface="+mj-cs"/>
              </a:rPr>
              <a:t>5. 14. افزایش کمی و کیفی فعالیت‌های پژوهشی و فناوری در راستای تجاری‌سازی         دستاورد این فعالیت‌ها و بهره‌مندی جامعه از آن</a:t>
            </a:r>
            <a:endParaRPr lang="en-US" dirty="0" smtClean="0">
              <a:solidFill>
                <a:srgbClr val="002060"/>
              </a:solidFill>
              <a:cs typeface="+mj-cs"/>
            </a:endParaRPr>
          </a:p>
          <a:p>
            <a:pPr algn="r" rtl="1">
              <a:buNone/>
            </a:pPr>
            <a:r>
              <a:rPr lang="fa-IR" dirty="0" smtClean="0">
                <a:solidFill>
                  <a:srgbClr val="002060"/>
                </a:solidFill>
                <a:cs typeface="+mj-cs"/>
              </a:rPr>
              <a:t>11. 14.	ایجاد زمینه‌های ارتباط و همکاری‌های علمی بین‌المللی با دانشگاه‌های خارج کشور در قالب جذب دانشجو، تبادل استاد و همایش‌های مشترک</a:t>
            </a:r>
            <a:endParaRPr lang="en-US" dirty="0" smtClean="0">
              <a:solidFill>
                <a:srgbClr val="002060"/>
              </a:solidFill>
              <a:cs typeface="+mj-cs"/>
            </a:endParaRPr>
          </a:p>
          <a:p>
            <a:pPr algn="r" rtl="1">
              <a:buNone/>
            </a:pPr>
            <a:r>
              <a:rPr lang="fa-IR" dirty="0" smtClean="0">
                <a:solidFill>
                  <a:srgbClr val="002060"/>
                </a:solidFill>
                <a:cs typeface="+mj-cs"/>
              </a:rPr>
              <a:t>13. 14. ایجاد و گسترش متناسب فضای مجازی و جهت‌دهی آن با عنایت به آمایش سرزمینی</a:t>
            </a:r>
            <a:endParaRPr lang="en-US" dirty="0" smtClean="0">
              <a:solidFill>
                <a:srgbClr val="002060"/>
              </a:solidFill>
              <a:cs typeface="+mj-cs"/>
            </a:endParaRPr>
          </a:p>
          <a:p>
            <a:pPr algn="r" rtl="1">
              <a:buNone/>
            </a:pP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38525" y="1647825"/>
            <a:ext cx="4638675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4954459" y="849868"/>
            <a:ext cx="342754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4800" dirty="0" smtClean="0">
                <a:solidFill>
                  <a:srgbClr val="FF0000"/>
                </a:solidFill>
                <a:cs typeface="+mj-cs"/>
              </a:rPr>
              <a:t>کمیته های تخصصی</a:t>
            </a:r>
            <a:endParaRPr lang="en-US" sz="4800" dirty="0">
              <a:solidFill>
                <a:srgbClr val="FF0000"/>
              </a:solidFill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1167363" y="457200"/>
            <a:ext cx="69098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3600" b="1" dirty="0" smtClean="0">
                <a:solidFill>
                  <a:srgbClr val="FFFF00"/>
                </a:solidFill>
                <a:cs typeface="+mj-cs"/>
              </a:rPr>
              <a:t>اولین جلسه کمیته برنامه ریزی راهبردی دانشکده </a:t>
            </a:r>
          </a:p>
          <a:p>
            <a:pPr algn="ctr"/>
            <a:r>
              <a:rPr lang="fa-IR" sz="3600" b="1" dirty="0" smtClean="0">
                <a:solidFill>
                  <a:srgbClr val="FFFF00"/>
                </a:solidFill>
                <a:cs typeface="+mj-cs"/>
              </a:rPr>
              <a:t>1394/2/16</a:t>
            </a:r>
            <a:endParaRPr lang="en-US" sz="3600" b="1" dirty="0">
              <a:solidFill>
                <a:srgbClr val="FFFF00"/>
              </a:solidFill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762001" y="685800"/>
            <a:ext cx="731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3600" b="1" dirty="0" smtClean="0">
                <a:solidFill>
                  <a:srgbClr val="FFFF00"/>
                </a:solidFill>
                <a:cs typeface="+mj-cs"/>
              </a:rPr>
              <a:t>پنجمین جلسه کمیته برنامه ریزی راهبردی دانشکده</a:t>
            </a:r>
            <a:endParaRPr lang="en-US" sz="3600" b="1" dirty="0">
              <a:solidFill>
                <a:srgbClr val="FFFF00"/>
              </a:solidFill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269</TotalTime>
  <Words>447</Words>
  <Application>Microsoft Office PowerPoint</Application>
  <PresentationFormat>On-screen Show (4:3)</PresentationFormat>
  <Paragraphs>102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2  Davat</vt:lpstr>
      <vt:lpstr>Arial</vt:lpstr>
      <vt:lpstr>B Zar</vt:lpstr>
      <vt:lpstr>Calibri</vt:lpstr>
      <vt:lpstr>Cambria</vt:lpstr>
      <vt:lpstr>Constantia</vt:lpstr>
      <vt:lpstr>Symbol</vt:lpstr>
      <vt:lpstr>Times New Roman</vt:lpstr>
      <vt:lpstr>Traditional Arabic</vt:lpstr>
      <vt:lpstr>Wingdings</vt:lpstr>
      <vt:lpstr>Wingdings 2</vt:lpstr>
      <vt:lpstr>Flow</vt:lpstr>
      <vt:lpstr>Acrobat Document</vt:lpstr>
      <vt:lpstr>PowerPoint Presentation</vt:lpstr>
      <vt:lpstr>     حرکت در راستای اجرای برنامه راهبردی دانشگاه الزهراء(س)   سهم ما در عملیاتی کردن برنامه راهبردی دانشکده  علوم تربیتی و روان شناسی </vt:lpstr>
      <vt:lpstr>PowerPoint Presentation</vt:lpstr>
      <vt:lpstr>مراحل برنامه ریزی راهبردی</vt:lpstr>
      <vt:lpstr>PowerPoint Presentation</vt:lpstr>
      <vt:lpstr>رسالت دانشگاه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طراحی نقشه راه پژوهش دانشکده</vt:lpstr>
      <vt:lpstr>PowerPoint Presentation</vt:lpstr>
    </vt:vector>
  </TitlesOfParts>
  <Company>Sony Electronics,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Almas</dc:creator>
  <cp:lastModifiedBy>derakhshani</cp:lastModifiedBy>
  <cp:revision>35</cp:revision>
  <dcterms:created xsi:type="dcterms:W3CDTF">2016-04-15T13:50:54Z</dcterms:created>
  <dcterms:modified xsi:type="dcterms:W3CDTF">2016-04-19T11:03:10Z</dcterms:modified>
</cp:coreProperties>
</file>