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2" r:id="rId3"/>
    <p:sldId id="263" r:id="rId4"/>
    <p:sldId id="269" r:id="rId5"/>
    <p:sldId id="264" r:id="rId6"/>
    <p:sldId id="266" r:id="rId7"/>
    <p:sldId id="267" r:id="rId8"/>
    <p:sldId id="268" r:id="rId9"/>
    <p:sldId id="260" r:id="rId10"/>
    <p:sldId id="271" r:id="rId11"/>
    <p:sldId id="261" r:id="rId12"/>
    <p:sldId id="265" r:id="rId13"/>
    <p:sldId id="259" r:id="rId14"/>
    <p:sldId id="273" r:id="rId15"/>
    <p:sldId id="274"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24FCC2B-5811-4A9E-9B61-F9BEB6367E3B}" type="datetimeFigureOut">
              <a:rPr lang="fr-FR" smtClean="0"/>
              <a:pPr/>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DCB258-7A96-4FB3-8163-9998F4CC5793}"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FCC2B-5811-4A9E-9B61-F9BEB6367E3B}" type="datetimeFigureOut">
              <a:rPr lang="fr-FR" smtClean="0"/>
              <a:pPr/>
              <a:t>02/05/2017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DCB258-7A96-4FB3-8163-9998F4CC579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radiochalomnitsan.com/podcasts/mots-pour-maux-276/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71472" y="428604"/>
            <a:ext cx="7772400" cy="642942"/>
          </a:xfrm>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7" name="Sous-titre 6"/>
          <p:cNvSpPr>
            <a:spLocks noGrp="1"/>
          </p:cNvSpPr>
          <p:nvPr>
            <p:ph type="subTitle" idx="1"/>
          </p:nvPr>
        </p:nvSpPr>
        <p:spPr>
          <a:xfrm>
            <a:off x="1371600" y="1357298"/>
            <a:ext cx="6400800" cy="5286412"/>
          </a:xfrm>
        </p:spPr>
        <p:txBody>
          <a:bodyPr>
            <a:normAutofit/>
          </a:bodyPr>
          <a:lstStyle/>
          <a:p>
            <a:endParaRPr lang="en-US" b="1" dirty="0" smtClean="0">
              <a:solidFill>
                <a:schemeClr val="tx1"/>
              </a:solidFill>
              <a:latin typeface="Times New Roman" pitchFamily="18" charset="0"/>
              <a:cs typeface="Times New Roman" pitchFamily="18" charset="0"/>
            </a:endParaRPr>
          </a:p>
          <a:p>
            <a:endParaRPr lang="en-US" b="1" dirty="0" smtClean="0">
              <a:solidFill>
                <a:schemeClr val="tx1"/>
              </a:solidFill>
              <a:latin typeface="Times New Roman" pitchFamily="18" charset="0"/>
              <a:cs typeface="Times New Roman" pitchFamily="18" charset="0"/>
            </a:endParaRPr>
          </a:p>
          <a:p>
            <a:endParaRPr lang="en-US" b="1" dirty="0" smtClean="0">
              <a:solidFill>
                <a:schemeClr val="tx1"/>
              </a:solidFill>
              <a:latin typeface="Times New Roman" pitchFamily="18" charset="0"/>
              <a:cs typeface="Times New Roman" pitchFamily="18" charset="0"/>
            </a:endParaRPr>
          </a:p>
          <a:p>
            <a:endParaRPr lang="en-US" b="1" dirty="0" smtClean="0">
              <a:solidFill>
                <a:schemeClr val="tx1"/>
              </a:solidFill>
              <a:latin typeface="Times New Roman" pitchFamily="18" charset="0"/>
              <a:cs typeface="Times New Roman" pitchFamily="18" charset="0"/>
            </a:endParaRPr>
          </a:p>
          <a:p>
            <a:endParaRPr lang="en-US" sz="2000" dirty="0" smtClean="0">
              <a:solidFill>
                <a:schemeClr val="tx1"/>
              </a:solidFill>
              <a:latin typeface="Times New Roman" pitchFamily="18" charset="0"/>
              <a:cs typeface="Times New Roman" pitchFamily="18" charset="0"/>
            </a:endParaRPr>
          </a:p>
          <a:p>
            <a:endParaRPr lang="en-US" sz="2000" dirty="0" smtClean="0">
              <a:solidFill>
                <a:schemeClr val="tx1"/>
              </a:solidFill>
              <a:latin typeface="Times New Roman" pitchFamily="18" charset="0"/>
              <a:cs typeface="Times New Roman" pitchFamily="18" charset="0"/>
            </a:endParaRPr>
          </a:p>
          <a:p>
            <a:endParaRPr lang="en-US" sz="2000" dirty="0" smtClean="0">
              <a:solidFill>
                <a:schemeClr val="tx1"/>
              </a:solidFill>
              <a:latin typeface="Times New Roman" pitchFamily="18" charset="0"/>
              <a:cs typeface="Times New Roman" pitchFamily="18" charset="0"/>
            </a:endParaRPr>
          </a:p>
          <a:p>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By </a:t>
            </a:r>
            <a:r>
              <a:rPr lang="en-US" sz="2000" b="1" dirty="0" smtClean="0">
                <a:solidFill>
                  <a:schemeClr val="tx1"/>
                </a:solidFill>
                <a:latin typeface="Times New Roman" pitchFamily="18" charset="0"/>
                <a:cs typeface="Times New Roman" pitchFamily="18" charset="0"/>
              </a:rPr>
              <a:t>Jean-Luc </a:t>
            </a:r>
            <a:r>
              <a:rPr lang="en-US" sz="2000" b="1" dirty="0" err="1" smtClean="0">
                <a:solidFill>
                  <a:schemeClr val="tx1"/>
                </a:solidFill>
                <a:latin typeface="Times New Roman" pitchFamily="18" charset="0"/>
                <a:cs typeface="Times New Roman" pitchFamily="18" charset="0"/>
              </a:rPr>
              <a:t>Vannier</a:t>
            </a:r>
            <a:r>
              <a:rPr lang="en-US" sz="2000" b="1" dirty="0" smtClean="0">
                <a:solidFill>
                  <a:schemeClr val="tx1"/>
                </a:solidFill>
                <a:latin typeface="Times New Roman" pitchFamily="18" charset="0"/>
                <a:cs typeface="Times New Roman" pitchFamily="18" charset="0"/>
              </a:rPr>
              <a:t>, </a:t>
            </a:r>
          </a:p>
          <a:p>
            <a:r>
              <a:rPr lang="en-US" sz="2000" dirty="0" smtClean="0">
                <a:solidFill>
                  <a:schemeClr val="tx1"/>
                </a:solidFill>
                <a:latin typeface="Times New Roman" pitchFamily="18" charset="0"/>
                <a:cs typeface="Times New Roman" pitchFamily="18" charset="0"/>
              </a:rPr>
              <a:t>Psychoanalyst, assistant Professor at Nice Côte d’Azur University &amp; Pr. at </a:t>
            </a:r>
            <a:r>
              <a:rPr lang="en-US" sz="2000" dirty="0" err="1" smtClean="0">
                <a:solidFill>
                  <a:schemeClr val="tx1"/>
                </a:solidFill>
                <a:latin typeface="Times New Roman" pitchFamily="18" charset="0"/>
                <a:cs typeface="Times New Roman" pitchFamily="18" charset="0"/>
              </a:rPr>
              <a:t>Edhec</a:t>
            </a:r>
            <a:r>
              <a:rPr lang="en-US" sz="2000" dirty="0" smtClean="0">
                <a:solidFill>
                  <a:schemeClr val="tx1"/>
                </a:solidFill>
                <a:latin typeface="Times New Roman" pitchFamily="18" charset="0"/>
                <a:cs typeface="Times New Roman" pitchFamily="18" charset="0"/>
              </a:rPr>
              <a:t> and </a:t>
            </a:r>
            <a:r>
              <a:rPr lang="en-US" sz="2000" dirty="0" err="1" smtClean="0">
                <a:solidFill>
                  <a:schemeClr val="tx1"/>
                </a:solidFill>
                <a:latin typeface="Times New Roman" pitchFamily="18" charset="0"/>
                <a:cs typeface="Times New Roman" pitchFamily="18" charset="0"/>
              </a:rPr>
              <a:t>Ipag</a:t>
            </a:r>
            <a:r>
              <a:rPr lang="en-US" sz="2000" dirty="0" smtClean="0">
                <a:solidFill>
                  <a:schemeClr val="tx1"/>
                </a:solidFill>
                <a:latin typeface="Times New Roman" pitchFamily="18" charset="0"/>
                <a:cs typeface="Times New Roman" pitchFamily="18" charset="0"/>
              </a:rPr>
              <a:t> P.G. Business School, </a:t>
            </a:r>
            <a:br>
              <a:rPr lang="en-US" sz="2000" dirty="0" smtClean="0">
                <a:solidFill>
                  <a:schemeClr val="tx1"/>
                </a:solidFill>
                <a:latin typeface="Times New Roman" pitchFamily="18" charset="0"/>
                <a:cs typeface="Times New Roman" pitchFamily="18" charset="0"/>
              </a:rPr>
            </a:br>
            <a:r>
              <a:rPr lang="en-US" sz="2000" dirty="0" smtClean="0">
                <a:solidFill>
                  <a:schemeClr val="tx1"/>
                </a:solidFill>
                <a:latin typeface="Times New Roman" pitchFamily="18" charset="0"/>
                <a:cs typeface="Times New Roman" pitchFamily="18" charset="0"/>
              </a:rPr>
              <a:t>Nice, French Riviera, France</a:t>
            </a:r>
            <a:endParaRPr lang="fr-FR" sz="2000" dirty="0" smtClean="0">
              <a:solidFill>
                <a:schemeClr val="tx1"/>
              </a:solidFill>
              <a:latin typeface="Times New Roman" pitchFamily="18" charset="0"/>
              <a:cs typeface="Times New Roman" pitchFamily="18" charset="0"/>
            </a:endParaRPr>
          </a:p>
          <a:p>
            <a:endParaRPr lang="fr-FR" dirty="0"/>
          </a:p>
        </p:txBody>
      </p:sp>
      <p:pic>
        <p:nvPicPr>
          <p:cNvPr id="6" name="Espace réservé du contenu 5" descr="Congress enfant.jpg"/>
          <p:cNvPicPr>
            <a:picLocks noGrp="1" noChangeAspect="1"/>
          </p:cNvPicPr>
          <p:nvPr>
            <p:ph idx="4294967295"/>
          </p:nvPr>
        </p:nvPicPr>
        <p:blipFill>
          <a:blip r:embed="rId2"/>
          <a:stretch>
            <a:fillRect/>
          </a:stretch>
        </p:blipFill>
        <p:spPr>
          <a:xfrm>
            <a:off x="1857356" y="1428736"/>
            <a:ext cx="5643563" cy="3357562"/>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normAutofit/>
          </a:bodyPr>
          <a:lstStyle/>
          <a:p>
            <a:pPr algn="just"/>
            <a:r>
              <a:rPr lang="en-US" sz="2000" b="1" dirty="0" smtClean="0">
                <a:latin typeface="Times New Roman" pitchFamily="18" charset="0"/>
                <a:cs typeface="Times New Roman" pitchFamily="18" charset="0"/>
              </a:rPr>
              <a:t>5</a:t>
            </a:r>
            <a:r>
              <a:rPr lang="en-US" sz="2000" b="1" baseline="30000" dirty="0" smtClean="0">
                <a:latin typeface="Times New Roman" pitchFamily="18" charset="0"/>
                <a:cs typeface="Times New Roman" pitchFamily="18" charset="0"/>
              </a:rPr>
              <a:t>th</a:t>
            </a:r>
            <a:r>
              <a:rPr lang="en-US" sz="2000" b="1" dirty="0" smtClean="0">
                <a:latin typeface="Times New Roman" pitchFamily="18" charset="0"/>
                <a:cs typeface="Times New Roman" pitchFamily="18" charset="0"/>
              </a:rPr>
              <a:t> case: the compulsive &amp; repetitive disorder of the mother</a:t>
            </a:r>
          </a:p>
          <a:p>
            <a:pPr algn="just"/>
            <a:r>
              <a:rPr lang="en-US" sz="2000" dirty="0" smtClean="0">
                <a:latin typeface="Times New Roman" pitchFamily="18" charset="0"/>
                <a:cs typeface="Times New Roman" pitchFamily="18" charset="0"/>
              </a:rPr>
              <a:t> The discovery during the session that her brother is only her half-brother (following an interpellation of the little girl during the </a:t>
            </a:r>
            <a:r>
              <a:rPr lang="en-US" sz="2000" dirty="0" err="1" smtClean="0">
                <a:latin typeface="Times New Roman" pitchFamily="18" charset="0"/>
                <a:cs typeface="Times New Roman" pitchFamily="18" charset="0"/>
              </a:rPr>
              <a:t>anamnestic</a:t>
            </a:r>
            <a:r>
              <a:rPr lang="en-US" sz="2000" dirty="0" smtClean="0">
                <a:latin typeface="Times New Roman" pitchFamily="18" charset="0"/>
                <a:cs typeface="Times New Roman" pitchFamily="18" charset="0"/>
              </a:rPr>
              <a:t> narrative of her history by the mother: “you forget someone”.</a:t>
            </a:r>
          </a:p>
          <a:p>
            <a:pPr algn="just"/>
            <a:r>
              <a:rPr lang="en-US" sz="2000" dirty="0" smtClean="0">
                <a:latin typeface="Times New Roman" pitchFamily="18" charset="0"/>
                <a:cs typeface="Times New Roman" pitchFamily="18" charset="0"/>
              </a:rPr>
              <a:t>She rushed upon her brother. I must point out -I have also remarked to the mother- the intensity of the emotional and tactile symbiosis that was formed between the sister and her half-brother. From the beginning of the consultation, even during the mother's explanations, and after the execution of the drawings, both children seemed unable to do without each other: tender looks, prolonged embraces, soft kisses and accomplice games punctuated a relationship which seemed to compensate for the failing one of the adults. This appears to be an usual phenomenon of the protective bubble or that of a restorative during the difficult separations. Obviously, these children have recreated a family unit between themselves.</a:t>
            </a:r>
            <a:endParaRPr lang="fr-FR"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75220" y="1600200"/>
            <a:ext cx="6393560" cy="4525963"/>
          </a:xfrm>
        </p:spPr>
      </p:pic>
    </p:spTree>
    <p:extLst>
      <p:ext uri="{BB962C8B-B14F-4D97-AF65-F5344CB8AC3E}">
        <p14:creationId xmlns:p14="http://schemas.microsoft.com/office/powerpoint/2010/main" val="119753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normAutofit lnSpcReduction="10000"/>
          </a:bodyPr>
          <a:lstStyle/>
          <a:p>
            <a:pPr algn="ctr">
              <a:buNone/>
            </a:pPr>
            <a:r>
              <a:rPr lang="en-US" sz="2000" b="1" dirty="0" smtClean="0">
                <a:latin typeface="Times New Roman" pitchFamily="18" charset="0"/>
                <a:cs typeface="Times New Roman" pitchFamily="18" charset="0"/>
              </a:rPr>
              <a:t>Many clinic elements to observe and to elaborate on:</a:t>
            </a:r>
          </a:p>
          <a:p>
            <a:pPr>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ambivalence of the mistreated child (See also Marina’s case)</a:t>
            </a:r>
          </a:p>
          <a:p>
            <a:pPr algn="just"/>
            <a:r>
              <a:rPr lang="en-US" sz="2000" dirty="0" smtClean="0">
                <a:latin typeface="Times New Roman" pitchFamily="18" charset="0"/>
                <a:cs typeface="Times New Roman" pitchFamily="18" charset="0"/>
              </a:rPr>
              <a:t>-The definition of the psychic trauma &amp; the “</a:t>
            </a:r>
            <a:r>
              <a:rPr lang="en-US" sz="2000" dirty="0" err="1" smtClean="0">
                <a:latin typeface="Times New Roman" pitchFamily="18" charset="0"/>
                <a:cs typeface="Times New Roman" pitchFamily="18" charset="0"/>
              </a:rPr>
              <a:t>afterwardsness</a:t>
            </a:r>
            <a:r>
              <a:rPr lang="en-US" sz="2000" dirty="0" smtClean="0">
                <a:latin typeface="Times New Roman" pitchFamily="18" charset="0"/>
                <a:cs typeface="Times New Roman" pitchFamily="18" charset="0"/>
              </a:rPr>
              <a:t>” effect.</a:t>
            </a:r>
          </a:p>
          <a:p>
            <a:pPr algn="just"/>
            <a:r>
              <a:rPr lang="en-US" sz="2000" dirty="0" smtClean="0">
                <a:latin typeface="Times New Roman" pitchFamily="18" charset="0"/>
                <a:cs typeface="Times New Roman" pitchFamily="18" charset="0"/>
              </a:rPr>
              <a:t>-The anxiety as a result of the inadequacy between the somatic excitation and the psychic ability to elaborate it (Freud)</a:t>
            </a:r>
          </a:p>
          <a:p>
            <a:pPr algn="just"/>
            <a:r>
              <a:rPr lang="en-US" sz="2000" dirty="0" smtClean="0">
                <a:latin typeface="Times New Roman" pitchFamily="18" charset="0"/>
                <a:cs typeface="Times New Roman" pitchFamily="18" charset="0"/>
              </a:rPr>
              <a:t>-The childish fundamental fear of being abandoned (See also the keychain of Norman's father case): “</a:t>
            </a:r>
            <a:r>
              <a:rPr lang="fr-FR" sz="2000" dirty="0" err="1" smtClean="0">
                <a:latin typeface="Times New Roman" pitchFamily="18" charset="0"/>
                <a:cs typeface="Times New Roman" pitchFamily="18" charset="0"/>
              </a:rPr>
              <a:t>Hilflosigkeit</a:t>
            </a:r>
            <a:r>
              <a:rPr lang="en-US" sz="2000" dirty="0" smtClean="0">
                <a:latin typeface="Times New Roman" pitchFamily="18" charset="0"/>
                <a:cs typeface="Times New Roman" pitchFamily="18" charset="0"/>
              </a:rPr>
              <a:t>” (Freud)</a:t>
            </a:r>
          </a:p>
          <a:p>
            <a:pPr algn="just"/>
            <a:r>
              <a:rPr lang="en-US" sz="2000" dirty="0" smtClean="0">
                <a:latin typeface="Times New Roman" pitchFamily="18" charset="0"/>
                <a:cs typeface="Times New Roman" pitchFamily="18" charset="0"/>
              </a:rPr>
              <a:t>-The difficulty to assess and to find out the truth: between sexual seduction and sexual fantasy (Freud, </a:t>
            </a:r>
            <a:r>
              <a:rPr lang="en-US" sz="2000" dirty="0" err="1" smtClean="0">
                <a:latin typeface="Times New Roman" pitchFamily="18" charset="0"/>
                <a:cs typeface="Times New Roman" pitchFamily="18" charset="0"/>
              </a:rPr>
              <a:t>Laplanche</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-The responsibility of the psychoanalyst vis-à-vis the legal investigation.</a:t>
            </a:r>
          </a:p>
          <a:p>
            <a:pPr algn="just"/>
            <a:r>
              <a:rPr lang="en-US" sz="2000" dirty="0" smtClean="0">
                <a:latin typeface="Times New Roman" pitchFamily="18" charset="0"/>
                <a:cs typeface="Times New Roman" pitchFamily="18" charset="0"/>
              </a:rPr>
              <a:t>-The asymmetric relationship between the child and the grown up (</a:t>
            </a:r>
            <a:r>
              <a:rPr lang="en-US" sz="2000" dirty="0" err="1" smtClean="0">
                <a:latin typeface="Times New Roman" pitchFamily="18" charset="0"/>
                <a:cs typeface="Times New Roman" pitchFamily="18" charset="0"/>
              </a:rPr>
              <a:t>Laplanche</a:t>
            </a:r>
            <a:r>
              <a:rPr lang="en-US" sz="2000" dirty="0" smtClean="0">
                <a:latin typeface="Times New Roman" pitchFamily="18" charset="0"/>
                <a:cs typeface="Times New Roman" pitchFamily="18" charset="0"/>
              </a:rPr>
              <a:t> and “the fundamental anthropological situation”).</a:t>
            </a:r>
            <a:endParaRPr lang="fr-FR"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pic>
        <p:nvPicPr>
          <p:cNvPr id="4" name="Espace réservé du contenu 3" descr="PervertPahlavi.jpg"/>
          <p:cNvPicPr>
            <a:picLocks noGrp="1" noChangeAspect="1"/>
          </p:cNvPicPr>
          <p:nvPr>
            <p:ph idx="1"/>
          </p:nvPr>
        </p:nvPicPr>
        <p:blipFill>
          <a:blip r:embed="rId2"/>
          <a:stretch>
            <a:fillRect/>
          </a:stretch>
        </p:blipFill>
        <p:spPr>
          <a:xfrm>
            <a:off x="3102633" y="1600200"/>
            <a:ext cx="2938733" cy="452596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normAutofit fontScale="70000" lnSpcReduction="20000"/>
          </a:bodyPr>
          <a:lstStyle/>
          <a:p>
            <a:pPr algn="ctr">
              <a:buNone/>
            </a:pPr>
            <a:r>
              <a:rPr lang="fr-FR" sz="2400" b="1" dirty="0" err="1" smtClean="0">
                <a:latin typeface="Times New Roman" pitchFamily="18" charset="0"/>
                <a:cs typeface="Times New Roman" pitchFamily="18" charset="0"/>
              </a:rPr>
              <a:t>Bibliography</a:t>
            </a:r>
            <a:endParaRPr lang="fr-FR" sz="2400" b="1" dirty="0" smtClean="0">
              <a:latin typeface="Times New Roman" pitchFamily="18" charset="0"/>
              <a:cs typeface="Times New Roman" pitchFamily="18" charset="0"/>
            </a:endParaRPr>
          </a:p>
          <a:p>
            <a:pPr>
              <a:buNone/>
            </a:pPr>
            <a:endParaRPr lang="fr-FR" sz="2400" b="1"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Alain Braconnier &amp; Bernard </a:t>
            </a:r>
            <a:r>
              <a:rPr lang="fr-FR" sz="2400" dirty="0" err="1" smtClean="0">
                <a:latin typeface="Times New Roman" pitchFamily="18" charset="0"/>
                <a:cs typeface="Times New Roman" pitchFamily="18" charset="0"/>
              </a:rPr>
              <a:t>Golse</a:t>
            </a:r>
            <a:r>
              <a:rPr lang="fr-FR" sz="2400" dirty="0" smtClean="0">
                <a:latin typeface="Times New Roman" pitchFamily="18" charset="0"/>
                <a:cs typeface="Times New Roman" pitchFamily="18" charset="0"/>
              </a:rPr>
              <a:t> (Sous la direction de), </a:t>
            </a:r>
            <a:r>
              <a:rPr lang="fr-FR" sz="2400" i="1" dirty="0" smtClean="0">
                <a:latin typeface="Times New Roman" pitchFamily="18" charset="0"/>
                <a:cs typeface="Times New Roman" pitchFamily="18" charset="0"/>
              </a:rPr>
              <a:t>Dépression du bébé, dépression de l’adolescent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Erès</a:t>
            </a:r>
            <a:r>
              <a:rPr lang="fr-FR" sz="2400" dirty="0" smtClean="0">
                <a:latin typeface="Times New Roman" pitchFamily="18" charset="0"/>
                <a:cs typeface="Times New Roman" pitchFamily="18" charset="0"/>
              </a:rPr>
              <a:t>, Le Carnet Psy, 2010. </a:t>
            </a:r>
          </a:p>
          <a:p>
            <a:pPr algn="just"/>
            <a:r>
              <a:rPr lang="fr-FR" sz="2400" dirty="0" smtClean="0">
                <a:latin typeface="Times New Roman" pitchFamily="18" charset="0"/>
                <a:cs typeface="Times New Roman" pitchFamily="18" charset="0"/>
              </a:rPr>
              <a:t>Sigmund Freud, « Trois essais sur la théorie sexuelle », </a:t>
            </a:r>
            <a:r>
              <a:rPr lang="fr-FR" sz="2400" i="1" dirty="0" smtClean="0">
                <a:latin typeface="Times New Roman" pitchFamily="18" charset="0"/>
                <a:cs typeface="Times New Roman" pitchFamily="18" charset="0"/>
              </a:rPr>
              <a:t>Œuvres Complètes, VI, 1901-1905</a:t>
            </a:r>
            <a:r>
              <a:rPr lang="fr-FR" sz="2400" dirty="0" smtClean="0">
                <a:latin typeface="Times New Roman" pitchFamily="18" charset="0"/>
                <a:cs typeface="Times New Roman" pitchFamily="18" charset="0"/>
              </a:rPr>
              <a:t>, PUF, 2009. </a:t>
            </a:r>
          </a:p>
          <a:p>
            <a:pPr algn="just"/>
            <a:r>
              <a:rPr lang="fr-FR" sz="2400" dirty="0" smtClean="0">
                <a:latin typeface="Times New Roman" pitchFamily="18" charset="0"/>
                <a:cs typeface="Times New Roman" pitchFamily="18" charset="0"/>
              </a:rPr>
              <a:t>Claudine </a:t>
            </a:r>
            <a:r>
              <a:rPr lang="fr-FR" sz="2400" dirty="0" err="1" smtClean="0">
                <a:latin typeface="Times New Roman" pitchFamily="18" charset="0"/>
                <a:cs typeface="Times New Roman" pitchFamily="18" charset="0"/>
              </a:rPr>
              <a:t>Geissmann</a:t>
            </a:r>
            <a:r>
              <a:rPr lang="fr-FR" sz="2400" dirty="0" smtClean="0">
                <a:latin typeface="Times New Roman" pitchFamily="18" charset="0"/>
                <a:cs typeface="Times New Roman" pitchFamily="18" charset="0"/>
              </a:rPr>
              <a:t> &amp; Didier </a:t>
            </a:r>
            <a:r>
              <a:rPr lang="fr-FR" sz="2400" dirty="0" err="1" smtClean="0">
                <a:latin typeface="Times New Roman" pitchFamily="18" charset="0"/>
                <a:cs typeface="Times New Roman" pitchFamily="18" charset="0"/>
              </a:rPr>
              <a:t>Houzel</a:t>
            </a:r>
            <a:r>
              <a:rPr lang="fr-FR" sz="2400" dirty="0" smtClean="0">
                <a:latin typeface="Times New Roman" pitchFamily="18" charset="0"/>
                <a:cs typeface="Times New Roman" pitchFamily="18" charset="0"/>
              </a:rPr>
              <a:t> (Sous la direction de) , </a:t>
            </a:r>
            <a:r>
              <a:rPr lang="fr-FR" sz="2400" i="1" dirty="0" smtClean="0">
                <a:latin typeface="Times New Roman" pitchFamily="18" charset="0"/>
                <a:cs typeface="Times New Roman" pitchFamily="18" charset="0"/>
              </a:rPr>
              <a:t>L’enfant, ses parents et le psychanalyste</a:t>
            </a:r>
            <a:r>
              <a:rPr lang="fr-FR" sz="2400" dirty="0" smtClean="0">
                <a:latin typeface="Times New Roman" pitchFamily="18" charset="0"/>
                <a:cs typeface="Times New Roman" pitchFamily="18" charset="0"/>
              </a:rPr>
              <a:t>, Bayard, Coll. « Compact », 2000.</a:t>
            </a:r>
          </a:p>
          <a:p>
            <a:pPr algn="just"/>
            <a:r>
              <a:rPr lang="fr-FR" sz="2400" dirty="0" smtClean="0">
                <a:latin typeface="Times New Roman" pitchFamily="18" charset="0"/>
                <a:cs typeface="Times New Roman" pitchFamily="18" charset="0"/>
              </a:rPr>
              <a:t>Laurence Kahn, </a:t>
            </a:r>
            <a:r>
              <a:rPr lang="fr-FR" sz="2400" i="1" dirty="0" smtClean="0">
                <a:latin typeface="Times New Roman" pitchFamily="18" charset="0"/>
                <a:cs typeface="Times New Roman" pitchFamily="18" charset="0"/>
              </a:rPr>
              <a:t>Cures d’enfance</a:t>
            </a:r>
            <a:r>
              <a:rPr lang="fr-FR" sz="2400" dirty="0" smtClean="0">
                <a:latin typeface="Times New Roman" pitchFamily="18" charset="0"/>
                <a:cs typeface="Times New Roman" pitchFamily="18" charset="0"/>
              </a:rPr>
              <a:t>, Gallimard, NRF, 2004.</a:t>
            </a:r>
          </a:p>
          <a:p>
            <a:pPr algn="just"/>
            <a:r>
              <a:rPr lang="fr-FR" sz="2400" dirty="0" smtClean="0">
                <a:latin typeface="Times New Roman" pitchFamily="18" charset="0"/>
                <a:cs typeface="Times New Roman" pitchFamily="18" charset="0"/>
              </a:rPr>
              <a:t>Mélanie Klein, </a:t>
            </a:r>
            <a:r>
              <a:rPr lang="fr-FR" sz="2400" i="1" dirty="0" smtClean="0">
                <a:latin typeface="Times New Roman" pitchFamily="18" charset="0"/>
                <a:cs typeface="Times New Roman" pitchFamily="18" charset="0"/>
              </a:rPr>
              <a:t>La psychanalyse des enfants</a:t>
            </a:r>
            <a:r>
              <a:rPr lang="fr-FR" sz="2400" dirty="0" smtClean="0">
                <a:latin typeface="Times New Roman" pitchFamily="18" charset="0"/>
                <a:cs typeface="Times New Roman" pitchFamily="18" charset="0"/>
              </a:rPr>
              <a:t>, PUF, 1993.</a:t>
            </a:r>
          </a:p>
          <a:p>
            <a:pPr algn="just"/>
            <a:r>
              <a:rPr lang="fr-FR" sz="2400" dirty="0" smtClean="0">
                <a:latin typeface="Times New Roman" pitchFamily="18" charset="0"/>
                <a:cs typeface="Times New Roman" pitchFamily="18" charset="0"/>
              </a:rPr>
              <a:t>Jean Laplanche, « Le crime sexuel » et « Le genre, le sexe, le </a:t>
            </a:r>
            <a:r>
              <a:rPr lang="fr-FR" sz="2400" dirty="0" err="1" smtClean="0">
                <a:latin typeface="Times New Roman" pitchFamily="18" charset="0"/>
                <a:cs typeface="Times New Roman" pitchFamily="18" charset="0"/>
              </a:rPr>
              <a:t>sexual</a:t>
            </a:r>
            <a:r>
              <a:rPr lang="fr-FR" sz="2400" dirty="0" smtClean="0">
                <a:latin typeface="Times New Roman" pitchFamily="18" charset="0"/>
                <a:cs typeface="Times New Roman" pitchFamily="18" charset="0"/>
              </a:rPr>
              <a:t> », </a:t>
            </a:r>
            <a:r>
              <a:rPr lang="fr-FR" sz="2400" i="1" dirty="0" err="1" smtClean="0">
                <a:latin typeface="Times New Roman" pitchFamily="18" charset="0"/>
                <a:cs typeface="Times New Roman" pitchFamily="18" charset="0"/>
              </a:rPr>
              <a:t>Sexual</a:t>
            </a:r>
            <a:r>
              <a:rPr lang="fr-FR" sz="2400" i="1" dirty="0" smtClean="0">
                <a:latin typeface="Times New Roman" pitchFamily="18" charset="0"/>
                <a:cs typeface="Times New Roman" pitchFamily="18" charset="0"/>
              </a:rPr>
              <a:t>, La sexualité élargie au sens freudien, 2000-2006</a:t>
            </a:r>
            <a:r>
              <a:rPr lang="fr-FR" sz="2400" dirty="0" smtClean="0">
                <a:latin typeface="Times New Roman" pitchFamily="18" charset="0"/>
                <a:cs typeface="Times New Roman" pitchFamily="18" charset="0"/>
              </a:rPr>
              <a:t>, PUF, Coll. « Quadrige », 2007.</a:t>
            </a:r>
          </a:p>
          <a:p>
            <a:pPr algn="just"/>
            <a:r>
              <a:rPr lang="fr-FR" sz="2400" dirty="0" smtClean="0">
                <a:latin typeface="Times New Roman" pitchFamily="18" charset="0"/>
                <a:cs typeface="Times New Roman" pitchFamily="18" charset="0"/>
              </a:rPr>
              <a:t>Otto Rank, </a:t>
            </a:r>
            <a:r>
              <a:rPr lang="fr-FR" sz="2400" i="1" dirty="0" smtClean="0">
                <a:latin typeface="Times New Roman" pitchFamily="18" charset="0"/>
                <a:cs typeface="Times New Roman" pitchFamily="18" charset="0"/>
              </a:rPr>
              <a:t>Le traumatisme de la naissance</a:t>
            </a:r>
            <a:r>
              <a:rPr lang="fr-FR" sz="2400" dirty="0" smtClean="0">
                <a:latin typeface="Times New Roman" pitchFamily="18" charset="0"/>
                <a:cs typeface="Times New Roman" pitchFamily="18" charset="0"/>
              </a:rPr>
              <a:t>, Petite Bibliothèque Payot, 2002.</a:t>
            </a:r>
          </a:p>
          <a:p>
            <a:pPr algn="just"/>
            <a:r>
              <a:rPr lang="fr-FR" sz="2400" dirty="0" smtClean="0">
                <a:latin typeface="Times New Roman" pitchFamily="18" charset="0"/>
                <a:cs typeface="Times New Roman" pitchFamily="18" charset="0"/>
              </a:rPr>
              <a:t>Serge </a:t>
            </a:r>
            <a:r>
              <a:rPr lang="fr-FR" sz="2400" dirty="0" err="1" smtClean="0">
                <a:latin typeface="Times New Roman" pitchFamily="18" charset="0"/>
                <a:cs typeface="Times New Roman" pitchFamily="18" charset="0"/>
              </a:rPr>
              <a:t>Tisseron</a:t>
            </a:r>
            <a:r>
              <a:rPr lang="fr-FR" sz="2400"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Les secrets de famille</a:t>
            </a:r>
            <a:r>
              <a:rPr lang="fr-FR" sz="2400" dirty="0" smtClean="0">
                <a:latin typeface="Times New Roman" pitchFamily="18" charset="0"/>
                <a:cs typeface="Times New Roman" pitchFamily="18" charset="0"/>
              </a:rPr>
              <a:t>, Que sais-je?, PUF, 2</a:t>
            </a:r>
            <a:r>
              <a:rPr lang="fr-FR" sz="2400" baseline="30000" dirty="0" smtClean="0">
                <a:latin typeface="Times New Roman" pitchFamily="18" charset="0"/>
                <a:cs typeface="Times New Roman" pitchFamily="18" charset="0"/>
              </a:rPr>
              <a:t>ème</a:t>
            </a:r>
            <a:r>
              <a:rPr lang="fr-FR" sz="2400" dirty="0" smtClean="0">
                <a:latin typeface="Times New Roman" pitchFamily="18" charset="0"/>
                <a:cs typeface="Times New Roman" pitchFamily="18" charset="0"/>
              </a:rPr>
              <a:t> édition 2017.</a:t>
            </a:r>
          </a:p>
          <a:p>
            <a:pPr algn="just"/>
            <a:r>
              <a:rPr lang="fr-FR" sz="2400" dirty="0" smtClean="0">
                <a:latin typeface="Times New Roman" pitchFamily="18" charset="0"/>
                <a:cs typeface="Times New Roman" pitchFamily="18" charset="0"/>
              </a:rPr>
              <a:t>Denis Vasse, </a:t>
            </a:r>
            <a:r>
              <a:rPr lang="fr-FR" sz="2400" i="1" dirty="0" smtClean="0">
                <a:latin typeface="Times New Roman" pitchFamily="18" charset="0"/>
                <a:cs typeface="Times New Roman" pitchFamily="18" charset="0"/>
              </a:rPr>
              <a:t>La grande menace, La psychanalyse et l’enfant</a:t>
            </a:r>
            <a:r>
              <a:rPr lang="fr-FR" sz="2400" dirty="0" smtClean="0">
                <a:latin typeface="Times New Roman" pitchFamily="18" charset="0"/>
                <a:cs typeface="Times New Roman" pitchFamily="18" charset="0"/>
              </a:rPr>
              <a:t>, Seuil, 2004.</a:t>
            </a:r>
          </a:p>
          <a:p>
            <a:pPr algn="just"/>
            <a:r>
              <a:rPr lang="fr-FR" sz="2400" dirty="0" smtClean="0">
                <a:latin typeface="Times New Roman" pitchFamily="18" charset="0"/>
                <a:cs typeface="Times New Roman" pitchFamily="18" charset="0"/>
              </a:rPr>
              <a:t>Daniel </a:t>
            </a:r>
            <a:r>
              <a:rPr lang="fr-FR" sz="2400" dirty="0" err="1" smtClean="0">
                <a:latin typeface="Times New Roman" pitchFamily="18" charset="0"/>
                <a:cs typeface="Times New Roman" pitchFamily="18" charset="0"/>
              </a:rPr>
              <a:t>Widlöcher</a:t>
            </a:r>
            <a:r>
              <a:rPr lang="fr-FR" sz="2400" dirty="0" smtClean="0">
                <a:latin typeface="Times New Roman" pitchFamily="18" charset="0"/>
                <a:cs typeface="Times New Roman" pitchFamily="18" charset="0"/>
              </a:rPr>
              <a:t> &amp; Jean Laplanche, </a:t>
            </a:r>
            <a:r>
              <a:rPr lang="fr-FR" sz="2400" i="1" dirty="0" smtClean="0">
                <a:latin typeface="Times New Roman" pitchFamily="18" charset="0"/>
                <a:cs typeface="Times New Roman" pitchFamily="18" charset="0"/>
              </a:rPr>
              <a:t>Sexualité infantile et attachement</a:t>
            </a:r>
            <a:r>
              <a:rPr lang="fr-FR" sz="2400" dirty="0" smtClean="0">
                <a:latin typeface="Times New Roman" pitchFamily="18" charset="0"/>
                <a:cs typeface="Times New Roman" pitchFamily="18" charset="0"/>
              </a:rPr>
              <a:t>, PUF, 2000.</a:t>
            </a:r>
          </a:p>
          <a:p>
            <a:pPr algn="just"/>
            <a:r>
              <a:rPr lang="fr-FR" sz="2400" smtClean="0">
                <a:latin typeface="Times New Roman" pitchFamily="18" charset="0"/>
                <a:cs typeface="Times New Roman" pitchFamily="18" charset="0"/>
              </a:rPr>
              <a:t>Donald W. </a:t>
            </a:r>
            <a:r>
              <a:rPr lang="fr-FR" sz="2400" dirty="0" smtClean="0">
                <a:latin typeface="Times New Roman" pitchFamily="18" charset="0"/>
                <a:cs typeface="Times New Roman" pitchFamily="18" charset="0"/>
              </a:rPr>
              <a:t>Winnicott, </a:t>
            </a:r>
            <a:r>
              <a:rPr lang="fr-FR" sz="2400" i="1" dirty="0" smtClean="0">
                <a:latin typeface="Times New Roman" pitchFamily="18" charset="0"/>
                <a:cs typeface="Times New Roman" pitchFamily="18" charset="0"/>
              </a:rPr>
              <a:t>La nature humaine</a:t>
            </a:r>
            <a:r>
              <a:rPr lang="fr-FR" sz="2400" dirty="0" smtClean="0">
                <a:latin typeface="Times New Roman" pitchFamily="18" charset="0"/>
                <a:cs typeface="Times New Roman" pitchFamily="18" charset="0"/>
              </a:rPr>
              <a:t>, Gallimard, Coll. « Tel », 1990.</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a:xfrm>
            <a:off x="457200" y="1142984"/>
            <a:ext cx="8229600" cy="5572164"/>
          </a:xfrm>
        </p:spPr>
        <p:txBody>
          <a:bodyPr/>
          <a:lstStyle/>
          <a:p>
            <a:pPr algn="ctr">
              <a:buNone/>
            </a:pPr>
            <a:endParaRPr lang="fr-FR" b="1" dirty="0" smtClean="0">
              <a:hlinkClick r:id="rId2"/>
            </a:endParaRPr>
          </a:p>
          <a:p>
            <a:pPr algn="ctr">
              <a:buNone/>
            </a:pPr>
            <a:endParaRPr lang="fr-FR" b="1" dirty="0" smtClean="0">
              <a:hlinkClick r:id="rId2"/>
            </a:endParaRPr>
          </a:p>
          <a:p>
            <a:pPr algn="ctr">
              <a:buNone/>
            </a:pPr>
            <a:endParaRPr lang="fr-FR" b="1" dirty="0" smtClean="0">
              <a:hlinkClick r:id="rId2"/>
            </a:endParaRPr>
          </a:p>
          <a:p>
            <a:pPr algn="ctr">
              <a:buNone/>
            </a:pPr>
            <a:endParaRPr lang="fr-FR" b="1" dirty="0" smtClean="0">
              <a:hlinkClick r:id="rId2"/>
            </a:endParaRPr>
          </a:p>
          <a:p>
            <a:pPr algn="ctr">
              <a:buNone/>
            </a:pPr>
            <a:endParaRPr lang="fr-FR" b="1" dirty="0" smtClean="0">
              <a:hlinkClick r:id="rId2"/>
            </a:endParaRPr>
          </a:p>
          <a:p>
            <a:pPr algn="ctr">
              <a:buNone/>
            </a:pPr>
            <a:r>
              <a:rPr lang="fr-FR" b="1" dirty="0" err="1" smtClean="0">
                <a:hlinkClick r:id="rId2"/>
              </a:rPr>
              <a:t>Thanks</a:t>
            </a:r>
            <a:r>
              <a:rPr lang="fr-FR" b="1" dirty="0" smtClean="0">
                <a:hlinkClick r:id="rId2"/>
              </a:rPr>
              <a:t> for </a:t>
            </a:r>
            <a:r>
              <a:rPr lang="fr-FR" b="1" dirty="0" err="1" smtClean="0">
                <a:hlinkClick r:id="rId2"/>
              </a:rPr>
              <a:t>your</a:t>
            </a:r>
            <a:r>
              <a:rPr lang="fr-FR" b="1" dirty="0" smtClean="0">
                <a:hlinkClick r:id="rId2"/>
              </a:rPr>
              <a:t> </a:t>
            </a:r>
            <a:r>
              <a:rPr lang="fr-FR" b="1" dirty="0" err="1" smtClean="0">
                <a:hlinkClick r:id="rId2"/>
              </a:rPr>
              <a:t>kind</a:t>
            </a:r>
            <a:r>
              <a:rPr lang="fr-FR" b="1" dirty="0" smtClean="0">
                <a:hlinkClick r:id="rId2"/>
              </a:rPr>
              <a:t> attention</a:t>
            </a:r>
          </a:p>
          <a:p>
            <a:pPr algn="ctr">
              <a:buNone/>
            </a:pPr>
            <a:r>
              <a:rPr lang="fr-FR" b="1" dirty="0" smtClean="0">
                <a:solidFill>
                  <a:schemeClr val="tx1">
                    <a:lumMod val="95000"/>
                    <a:lumOff val="5000"/>
                  </a:schemeClr>
                </a:solidFill>
                <a:latin typeface="Times New Roman" pitchFamily="18" charset="0"/>
                <a:cs typeface="Times New Roman" pitchFamily="18" charset="0"/>
                <a:hlinkClick r:id="rId2"/>
              </a:rPr>
              <a:t>vannier06@gmail.com</a:t>
            </a:r>
          </a:p>
          <a:p>
            <a:pPr algn="ctr">
              <a:buNone/>
            </a:pPr>
            <a:r>
              <a:rPr lang="fr-FR" b="1" dirty="0" smtClean="0">
                <a:solidFill>
                  <a:schemeClr val="tx1">
                    <a:lumMod val="95000"/>
                    <a:lumOff val="5000"/>
                  </a:schemeClr>
                </a:solidFill>
                <a:latin typeface="Times New Roman" pitchFamily="18" charset="0"/>
                <a:cs typeface="Times New Roman" pitchFamily="18" charset="0"/>
                <a:hlinkClick r:id="rId2"/>
              </a:rPr>
              <a:t>00 33 6 16 52 55 20</a:t>
            </a:r>
          </a:p>
          <a:p>
            <a:pPr>
              <a:buNone/>
            </a:pPr>
            <a:endParaRPr lang="fr-FR" dirty="0"/>
          </a:p>
        </p:txBody>
      </p:sp>
      <p:pic>
        <p:nvPicPr>
          <p:cNvPr id="4" name="Picture 2" descr="C:\Users\CHOKRON.CHOKRON-PC\Desktop\Ask questions.JPG"/>
          <p:cNvPicPr>
            <a:picLocks noChangeAspect="1" noChangeArrowheads="1"/>
          </p:cNvPicPr>
          <p:nvPr/>
        </p:nvPicPr>
        <p:blipFill>
          <a:blip r:embed="rId3"/>
          <a:srcRect/>
          <a:stretch>
            <a:fillRect/>
          </a:stretch>
        </p:blipFill>
        <p:spPr bwMode="auto">
          <a:xfrm>
            <a:off x="3214678" y="1428736"/>
            <a:ext cx="2643206" cy="264320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Autofit/>
          </a:bodyPr>
          <a:lstStyle/>
          <a:p>
            <a:pPr algn="just"/>
            <a:r>
              <a:rPr lang="en-US" sz="1800" dirty="0" smtClean="0">
                <a:latin typeface="Times New Roman" pitchFamily="18" charset="0"/>
                <a:cs typeface="Times New Roman" pitchFamily="18" charset="0"/>
              </a:rPr>
              <a:t>My 7-year-old goddaughter came last summer to visit me with her mother. While I am talking with her mother, she discovers on my desk a file composed of drawings made during consultations with children. Her cheerful face suddenly becomes serious, almost as serious as if she directly understood, without the mediation of speech, the interrogations, even the sufferings expressed by these little colored sketches. It seems easy for her to decipher an accessible message.</a:t>
            </a:r>
          </a:p>
          <a:p>
            <a:pPr algn="just"/>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One must be wary of the etymology. Even if the child comes from “</a:t>
            </a:r>
            <a:r>
              <a:rPr lang="en-US" sz="1800" dirty="0" err="1" smtClean="0">
                <a:latin typeface="Times New Roman" pitchFamily="18" charset="0"/>
                <a:cs typeface="Times New Roman" pitchFamily="18" charset="0"/>
              </a:rPr>
              <a:t>infans</a:t>
            </a:r>
            <a:r>
              <a:rPr lang="en-US" sz="1800" dirty="0" smtClean="0">
                <a:latin typeface="Times New Roman" pitchFamily="18" charset="0"/>
                <a:cs typeface="Times New Roman" pitchFamily="18" charset="0"/>
              </a:rPr>
              <a:t>” (who does not speak, who does not understand the language of the adult), the little ones always find a way to express themselves especially when the psychic pain assails them. And for a good reason: no more time for surgical operations without anesthesia in the baby. The perception of pain is scientifically attested from the 24th week of intrauterine life. </a:t>
            </a:r>
            <a:endParaRPr lang="fr-FR"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In the event of a physical accident, this pain is visible: a radiograph reveals a fracture, an examination with the naked eye shows a hematoma, the child indicates with his awkward gestures the location of “where it hurts”. </a:t>
            </a:r>
          </a:p>
          <a:p>
            <a:pPr algn="just"/>
            <a:r>
              <a:rPr lang="en-US" sz="2000" dirty="0" smtClean="0">
                <a:latin typeface="Times New Roman" pitchFamily="18" charset="0"/>
                <a:cs typeface="Times New Roman" pitchFamily="18" charset="0"/>
              </a:rPr>
              <a:t>What about the psychic pain, the one whose parents do not perceive existence, still less the intensity? In these few lines we propose to provide some examples through consultations with young children in the context of divorce, often with violence. These interviews took place at the request of one of the parents' lawyers. With the consent of the accompanying parent, I always write a full verbatim of the session, enclosing the drawings if possible.</a:t>
            </a:r>
          </a:p>
          <a:p>
            <a:endParaRPr lang="en-US" sz="2000" dirty="0" smtClean="0">
              <a:latin typeface="Times New Roman" pitchFamily="18" charset="0"/>
              <a:cs typeface="Times New Roman" pitchFamily="18" charset="0"/>
            </a:endParaRPr>
          </a:p>
          <a:p>
            <a:pPr>
              <a:buNone/>
            </a:pPr>
            <a:endParaRPr lang="fr-FR" sz="2000" dirty="0" smtClean="0">
              <a:latin typeface="Times New Roman" pitchFamily="18" charset="0"/>
              <a:cs typeface="Times New Roman" pitchFamily="18" charset="0"/>
            </a:endParaRPr>
          </a:p>
          <a:p>
            <a:r>
              <a:rPr lang="fr-FR" sz="2000" b="1" dirty="0" smtClean="0">
                <a:latin typeface="Times New Roman" pitchFamily="18" charset="0"/>
                <a:cs typeface="Times New Roman" pitchFamily="18" charset="0"/>
              </a:rPr>
              <a:t>-1st case - Nathalie </a:t>
            </a:r>
            <a:r>
              <a:rPr lang="fr-FR" sz="2000" b="1" dirty="0" err="1" smtClean="0">
                <a:latin typeface="Times New Roman" pitchFamily="18" charset="0"/>
                <a:cs typeface="Times New Roman" pitchFamily="18" charset="0"/>
              </a:rPr>
              <a:t>takes</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it</a:t>
            </a:r>
            <a:r>
              <a:rPr lang="fr-FR"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full on </a:t>
            </a:r>
            <a:r>
              <a:rPr lang="fr-FR" sz="2000" b="1" dirty="0" err="1" smtClean="0">
                <a:latin typeface="Times New Roman" pitchFamily="18" charset="0"/>
                <a:cs typeface="Times New Roman" pitchFamily="18" charset="0"/>
              </a:rPr>
              <a:t>her</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head</a:t>
            </a:r>
            <a:r>
              <a:rPr lang="en-US" sz="2000" dirty="0" smtClean="0">
                <a:latin typeface="Times New Roman" pitchFamily="18" charset="0"/>
                <a:cs typeface="Times New Roman" pitchFamily="18" charset="0"/>
              </a:rPr>
              <a:t>”</a:t>
            </a:r>
            <a:endParaRPr lang="fr-FR" sz="2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pic>
        <p:nvPicPr>
          <p:cNvPr id="4" name="Espace réservé du contenu 3" descr="Image1.jpg"/>
          <p:cNvPicPr>
            <a:picLocks noGrp="1" noChangeAspect="1"/>
          </p:cNvPicPr>
          <p:nvPr>
            <p:ph idx="1"/>
          </p:nvPr>
        </p:nvPicPr>
        <p:blipFill>
          <a:blip r:embed="rId2"/>
          <a:stretch>
            <a:fillRect/>
          </a:stretch>
        </p:blipFill>
        <p:spPr>
          <a:xfrm>
            <a:off x="1303249" y="1600200"/>
            <a:ext cx="6537502" cy="45259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normAutofit fontScale="55000" lnSpcReduction="20000"/>
          </a:bodyPr>
          <a:lstStyle/>
          <a:p>
            <a:pPr algn="just"/>
            <a:r>
              <a:rPr lang="en-US" dirty="0" smtClean="0">
                <a:latin typeface="Times New Roman" pitchFamily="18" charset="0"/>
                <a:cs typeface="Times New Roman" pitchFamily="18" charset="0"/>
              </a:rPr>
              <a:t>Aged 5, little Nathalie witnessed a scene of a rare violence between her mother and her younger companion. Drunk and after smoking cannabis, the man, in a dispute of which the little girl is the witness, insults the mother and then blows her, leaving her unconscious on the ground. Warned by the neighbors, the firemen and the police intervene, always under the gaze of Nathalie who becomes mute. Two weeks later, not satisfied with an improvement in the language of the child, the grand-parents decided, on the advice of the daughter's lawyer, to consult me in order to produce an expertise for the court. </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After the mother explains the whole story, under the watchful eye of Nathalie, I invite the little girl to follow me into the clinic room to draw. She takes the A4 white sheet of paper and in a corner of it draws an enormous head neglecting the other parts of the body. In addition, she “frames” her drawing by an interior line. We interpret: “your head is full”. She nods silently. We continue: “There must be a lot in this head to make it so big.” She opines. We add: “If you tell me what is in your head, it will become smaller again.” The child sheds a few tears and said, “I can not, it's too hard.”</a:t>
            </a:r>
            <a:endParaRPr lang="fr-FR"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a:xfrm>
            <a:off x="457200" y="1600200"/>
            <a:ext cx="8229600" cy="4900634"/>
          </a:xfrm>
        </p:spPr>
        <p:txBody>
          <a:bodyPr>
            <a:normAutofit/>
          </a:bodyPr>
          <a:lstStyle/>
          <a:p>
            <a:pPr algn="just"/>
            <a:r>
              <a:rPr lang="fr-FR" sz="2000" b="1" dirty="0" smtClean="0">
                <a:latin typeface="Times New Roman" pitchFamily="18" charset="0"/>
                <a:cs typeface="Times New Roman" pitchFamily="18" charset="0"/>
              </a:rPr>
              <a:t>-2</a:t>
            </a:r>
            <a:r>
              <a:rPr lang="fr-FR" sz="2000" b="1" baseline="30000" dirty="0" smtClean="0">
                <a:latin typeface="Times New Roman" pitchFamily="18" charset="0"/>
                <a:cs typeface="Times New Roman" pitchFamily="18" charset="0"/>
              </a:rPr>
              <a:t>nd</a:t>
            </a:r>
            <a:r>
              <a:rPr lang="fr-FR" sz="2000" b="1" dirty="0" smtClean="0">
                <a:latin typeface="Times New Roman" pitchFamily="18" charset="0"/>
                <a:cs typeface="Times New Roman" pitchFamily="18" charset="0"/>
              </a:rPr>
              <a:t> Case- </a:t>
            </a:r>
            <a:r>
              <a:rPr lang="en-US" sz="2000" b="1" dirty="0" smtClean="0">
                <a:latin typeface="Times New Roman" pitchFamily="18" charset="0"/>
                <a:cs typeface="Times New Roman" pitchFamily="18" charset="0"/>
              </a:rPr>
              <a:t>“I do not like to choose between mom and dad”</a:t>
            </a:r>
          </a:p>
          <a:p>
            <a:pPr algn="just"/>
            <a:endParaRPr lang="fr-FR" sz="2000" b="1" dirty="0">
              <a:latin typeface="Times New Roman" pitchFamily="18" charset="0"/>
              <a:cs typeface="Times New Roman" pitchFamily="18" charset="0"/>
            </a:endParaRPr>
          </a:p>
        </p:txBody>
      </p:sp>
      <p:pic>
        <p:nvPicPr>
          <p:cNvPr id="4" name="Espace réservé du contenu 3" descr="Dessin enfant 2.jpg"/>
          <p:cNvPicPr>
            <a:picLocks noChangeAspect="1"/>
          </p:cNvPicPr>
          <p:nvPr/>
        </p:nvPicPr>
        <p:blipFill>
          <a:blip r:embed="rId2"/>
          <a:stretch>
            <a:fillRect/>
          </a:stretch>
        </p:blipFill>
        <p:spPr>
          <a:xfrm>
            <a:off x="1261405" y="1928802"/>
            <a:ext cx="6621189" cy="419736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a:xfrm>
            <a:off x="457200" y="1600200"/>
            <a:ext cx="8472518" cy="5043510"/>
          </a:xfrm>
        </p:spPr>
        <p:txBody>
          <a:bodyPr>
            <a:normAutofit/>
          </a:bodyPr>
          <a:lstStyle/>
          <a:p>
            <a:pPr algn="just"/>
            <a:r>
              <a:rPr lang="en-US" sz="2000" b="1" dirty="0" smtClean="0">
                <a:latin typeface="Times New Roman" pitchFamily="18" charset="0"/>
                <a:cs typeface="Times New Roman" pitchFamily="18" charset="0"/>
              </a:rPr>
              <a:t>3</a:t>
            </a:r>
            <a:r>
              <a:rPr lang="en-US" sz="2000" b="1" baseline="30000" dirty="0" smtClean="0">
                <a:latin typeface="Times New Roman" pitchFamily="18" charset="0"/>
                <a:cs typeface="Times New Roman" pitchFamily="18" charset="0"/>
              </a:rPr>
              <a:t>rd</a:t>
            </a:r>
            <a:r>
              <a:rPr lang="en-US" sz="2000" b="1" dirty="0" smtClean="0">
                <a:latin typeface="Times New Roman" pitchFamily="18" charset="0"/>
                <a:cs typeface="Times New Roman" pitchFamily="18" charset="0"/>
              </a:rPr>
              <a:t> Case: “I do not like black and white”</a:t>
            </a:r>
          </a:p>
          <a:p>
            <a:pPr algn="just"/>
            <a:r>
              <a:rPr lang="en-US" sz="2000" dirty="0" smtClean="0">
                <a:latin typeface="Times New Roman" pitchFamily="18" charset="0"/>
                <a:cs typeface="Times New Roman" pitchFamily="18" charset="0"/>
              </a:rPr>
              <a:t>“My brain is irritated” she said, taking her small head between her two clenched fists, “because he would like me to understand”.</a:t>
            </a:r>
          </a:p>
          <a:p>
            <a:pPr algn="just"/>
            <a:r>
              <a:rPr lang="en-US" sz="2000" dirty="0" smtClean="0">
                <a:latin typeface="Times New Roman" pitchFamily="18" charset="0"/>
                <a:cs typeface="Times New Roman" pitchFamily="18" charset="0"/>
              </a:rPr>
              <a:t>“I can not express myself not because I do not have the vocabulary</a:t>
            </a:r>
          </a:p>
          <a:p>
            <a:pPr algn="just">
              <a:buNone/>
            </a:pPr>
            <a:r>
              <a:rPr lang="en-US" sz="2000" dirty="0" smtClean="0">
                <a:latin typeface="Times New Roman" pitchFamily="18" charset="0"/>
                <a:cs typeface="Times New Roman" pitchFamily="18" charset="0"/>
              </a:rPr>
              <a:t>but because </a:t>
            </a:r>
          </a:p>
          <a:p>
            <a:pPr algn="just">
              <a:buNone/>
            </a:pPr>
            <a:r>
              <a:rPr lang="en-US" sz="2000" dirty="0" smtClean="0">
                <a:latin typeface="Times New Roman" pitchFamily="18" charset="0"/>
                <a:cs typeface="Times New Roman" pitchFamily="18" charset="0"/>
              </a:rPr>
              <a:t>the subject </a:t>
            </a:r>
          </a:p>
          <a:p>
            <a:pPr algn="just">
              <a:buNone/>
            </a:pPr>
            <a:r>
              <a:rPr lang="en-US" sz="2000" dirty="0" smtClean="0">
                <a:latin typeface="Times New Roman" pitchFamily="18" charset="0"/>
                <a:cs typeface="Times New Roman" pitchFamily="18" charset="0"/>
              </a:rPr>
              <a:t>is difficult. </a:t>
            </a:r>
          </a:p>
          <a:p>
            <a:pPr algn="just">
              <a:buNone/>
            </a:pPr>
            <a:r>
              <a:rPr lang="en-US" sz="2000" dirty="0" smtClean="0">
                <a:latin typeface="Times New Roman" pitchFamily="18" charset="0"/>
                <a:cs typeface="Times New Roman" pitchFamily="18" charset="0"/>
              </a:rPr>
              <a:t>Too difficult”.</a:t>
            </a:r>
          </a:p>
          <a:p>
            <a:pPr algn="just"/>
            <a:endParaRPr lang="en-US" sz="2000"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pic>
        <p:nvPicPr>
          <p:cNvPr id="4" name="Espace réservé du contenu 3" descr="mage2.jpg"/>
          <p:cNvPicPr>
            <a:picLocks noChangeAspect="1"/>
          </p:cNvPicPr>
          <p:nvPr/>
        </p:nvPicPr>
        <p:blipFill>
          <a:blip r:embed="rId2"/>
          <a:stretch>
            <a:fillRect/>
          </a:stretch>
        </p:blipFill>
        <p:spPr>
          <a:xfrm>
            <a:off x="2500298" y="3000372"/>
            <a:ext cx="5732060" cy="34528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sp>
        <p:nvSpPr>
          <p:cNvPr id="3" name="Espace réservé du contenu 2"/>
          <p:cNvSpPr>
            <a:spLocks noGrp="1"/>
          </p:cNvSpPr>
          <p:nvPr>
            <p:ph idx="1"/>
          </p:nvPr>
        </p:nvSpPr>
        <p:spPr/>
        <p:txBody>
          <a:bodyPr/>
          <a:lstStyle/>
          <a:p>
            <a:pPr algn="just"/>
            <a:r>
              <a:rPr lang="fr-FR" sz="2000" b="1" dirty="0" smtClean="0">
                <a:latin typeface="Times New Roman" pitchFamily="18" charset="0"/>
                <a:cs typeface="Times New Roman" pitchFamily="18" charset="0"/>
              </a:rPr>
              <a:t>4th case: </a:t>
            </a:r>
            <a:r>
              <a:rPr lang="en-US" sz="2000" b="1"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The happy </a:t>
            </a:r>
            <a:r>
              <a:rPr lang="fr-FR" sz="2000" b="1" dirty="0" err="1" smtClean="0">
                <a:latin typeface="Times New Roman" pitchFamily="18" charset="0"/>
                <a:cs typeface="Times New Roman" pitchFamily="18" charset="0"/>
              </a:rPr>
              <a:t>family</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colors of the life's drive”</a:t>
            </a:r>
          </a:p>
          <a:p>
            <a:pPr algn="just"/>
            <a:endParaRPr lang="en-US" sz="2000" b="1" dirty="0" smtClean="0">
              <a:latin typeface="Times New Roman" pitchFamily="18" charset="0"/>
              <a:cs typeface="Times New Roman" pitchFamily="18" charset="0"/>
            </a:endParaRPr>
          </a:p>
          <a:p>
            <a:pPr algn="just">
              <a:buNone/>
            </a:pPr>
            <a:endParaRPr lang="fr-FR" sz="2000" b="1"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The </a:t>
            </a:r>
            <a:r>
              <a:rPr lang="fr-FR" sz="2000" dirty="0" err="1" smtClean="0">
                <a:latin typeface="Times New Roman" pitchFamily="18" charset="0"/>
                <a:cs typeface="Times New Roman" pitchFamily="18" charset="0"/>
              </a:rPr>
              <a:t>needs</a:t>
            </a:r>
            <a:r>
              <a:rPr lang="fr-FR" sz="2000" dirty="0" smtClean="0">
                <a:latin typeface="Times New Roman" pitchFamily="18" charset="0"/>
                <a:cs typeface="Times New Roman" pitchFamily="18" charset="0"/>
              </a:rPr>
              <a:t> for a stable and a durable familial </a:t>
            </a:r>
            <a:r>
              <a:rPr lang="fr-FR" sz="2000" dirty="0" err="1" smtClean="0">
                <a:latin typeface="Times New Roman" pitchFamily="18" charset="0"/>
                <a:cs typeface="Times New Roman" pitchFamily="18" charset="0"/>
              </a:rPr>
              <a:t>organization</a:t>
            </a:r>
            <a:endParaRPr lang="fr-FR" sz="2000" dirty="0" smtClean="0">
              <a:latin typeface="Times New Roman" pitchFamily="18" charset="0"/>
              <a:cs typeface="Times New Roman" pitchFamily="18" charset="0"/>
            </a:endParaRPr>
          </a:p>
          <a:p>
            <a:pPr algn="just">
              <a:buNone/>
            </a:pPr>
            <a:endParaRPr lang="fr-FR"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The rôles, the places and the </a:t>
            </a:r>
            <a:r>
              <a:rPr lang="fr-FR" sz="2000" dirty="0" err="1" smtClean="0">
                <a:latin typeface="Times New Roman" pitchFamily="18" charset="0"/>
                <a:cs typeface="Times New Roman" pitchFamily="18" charset="0"/>
              </a:rPr>
              <a:t>creative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nicknames</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within</a:t>
            </a:r>
            <a:r>
              <a:rPr lang="fr-FR" sz="2000" dirty="0" smtClean="0">
                <a:latin typeface="Times New Roman" pitchFamily="18" charset="0"/>
                <a:cs typeface="Times New Roman" pitchFamily="18" charset="0"/>
              </a:rPr>
              <a:t> the familial constellation </a:t>
            </a:r>
          </a:p>
          <a:p>
            <a:endParaRPr lang="fr-F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Children and the psychic sufferings</a:t>
            </a:r>
            <a:endParaRPr lang="fr-FR" sz="2400" dirty="0"/>
          </a:p>
        </p:txBody>
      </p:sp>
      <p:pic>
        <p:nvPicPr>
          <p:cNvPr id="4" name="Espace réservé du contenu 3" descr="dessinsenfants.jpg"/>
          <p:cNvPicPr>
            <a:picLocks noGrp="1" noChangeAspect="1"/>
          </p:cNvPicPr>
          <p:nvPr>
            <p:ph idx="1"/>
          </p:nvPr>
        </p:nvPicPr>
        <p:blipFill>
          <a:blip r:embed="rId2"/>
          <a:stretch>
            <a:fillRect/>
          </a:stretch>
        </p:blipFill>
        <p:spPr>
          <a:xfrm>
            <a:off x="1376131" y="1600200"/>
            <a:ext cx="6391738" cy="4525963"/>
          </a:xfr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1143</Words>
  <Application>Microsoft Office PowerPoint</Application>
  <PresentationFormat>On-screen Show (4:3)</PresentationFormat>
  <Paragraphs>84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Thème Office</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lpstr>Children and the psychic sufferings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CHOKRON</dc:creator>
  <cp:lastModifiedBy>pc</cp:lastModifiedBy>
  <cp:revision>40</cp:revision>
  <dcterms:created xsi:type="dcterms:W3CDTF">2014-09-23T10:45:43Z</dcterms:created>
  <dcterms:modified xsi:type="dcterms:W3CDTF">2017-05-02T11:29:56Z</dcterms:modified>
</cp:coreProperties>
</file>