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256" r:id="rId2"/>
    <p:sldId id="288"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91" r:id="rId19"/>
    <p:sldId id="292" r:id="rId20"/>
    <p:sldId id="272" r:id="rId21"/>
    <p:sldId id="273" r:id="rId22"/>
    <p:sldId id="285" r:id="rId23"/>
    <p:sldId id="286" r:id="rId24"/>
    <p:sldId id="293" r:id="rId25"/>
    <p:sldId id="287" r:id="rId26"/>
    <p:sldId id="294" r:id="rId27"/>
    <p:sldId id="274" r:id="rId28"/>
    <p:sldId id="275" r:id="rId29"/>
    <p:sldId id="276" r:id="rId30"/>
    <p:sldId id="295" r:id="rId31"/>
    <p:sldId id="297" r:id="rId32"/>
    <p:sldId id="277" r:id="rId33"/>
    <p:sldId id="298" r:id="rId34"/>
    <p:sldId id="299" r:id="rId35"/>
    <p:sldId id="296" r:id="rId36"/>
    <p:sldId id="279" r:id="rId37"/>
    <p:sldId id="278" r:id="rId38"/>
    <p:sldId id="280" r:id="rId39"/>
    <p:sldId id="300" r:id="rId40"/>
    <p:sldId id="281" r:id="rId41"/>
    <p:sldId id="282" r:id="rId42"/>
    <p:sldId id="283" r:id="rId43"/>
    <p:sldId id="284" r:id="rId44"/>
    <p:sldId id="290" r:id="rId45"/>
    <p:sldId id="289" r:id="rId4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435" y="-77"/>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BEBD6D6-4558-4C00-BDC5-51F837A0267F}" type="datetimeFigureOut">
              <a:rPr lang="en-US" smtClean="0"/>
              <a:t>7/5/2020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2EA887-F3C6-49DF-9CC2-3875BF3C86D3}" type="slidenum">
              <a:rPr lang="en-US" smtClean="0"/>
              <a:t>‹#›</a:t>
            </a:fld>
            <a:endParaRPr lang="en-US"/>
          </a:p>
        </p:txBody>
      </p:sp>
    </p:spTree>
    <p:extLst>
      <p:ext uri="{BB962C8B-B14F-4D97-AF65-F5344CB8AC3E}">
        <p14:creationId xmlns:p14="http://schemas.microsoft.com/office/powerpoint/2010/main" val="8044878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2EA887-F3C6-49DF-9CC2-3875BF3C86D3}" type="slidenum">
              <a:rPr lang="en-US" smtClean="0"/>
              <a:t>32</a:t>
            </a:fld>
            <a:endParaRPr lang="en-US"/>
          </a:p>
        </p:txBody>
      </p:sp>
    </p:spTree>
    <p:extLst>
      <p:ext uri="{BB962C8B-B14F-4D97-AF65-F5344CB8AC3E}">
        <p14:creationId xmlns:p14="http://schemas.microsoft.com/office/powerpoint/2010/main" val="18952648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a-IR" dirty="0" smtClean="0"/>
          </a:p>
          <a:p>
            <a:endParaRPr lang="en-US" dirty="0"/>
          </a:p>
        </p:txBody>
      </p:sp>
      <p:sp>
        <p:nvSpPr>
          <p:cNvPr id="4" name="Slide Number Placeholder 3"/>
          <p:cNvSpPr>
            <a:spLocks noGrp="1"/>
          </p:cNvSpPr>
          <p:nvPr>
            <p:ph type="sldNum" sz="quarter" idx="10"/>
          </p:nvPr>
        </p:nvSpPr>
        <p:spPr/>
        <p:txBody>
          <a:bodyPr/>
          <a:lstStyle/>
          <a:p>
            <a:fld id="{3D2EA887-F3C6-49DF-9CC2-3875BF3C86D3}" type="slidenum">
              <a:rPr lang="en-US" smtClean="0"/>
              <a:t>37</a:t>
            </a:fld>
            <a:endParaRPr lang="en-US"/>
          </a:p>
        </p:txBody>
      </p:sp>
    </p:spTree>
    <p:extLst>
      <p:ext uri="{BB962C8B-B14F-4D97-AF65-F5344CB8AC3E}">
        <p14:creationId xmlns:p14="http://schemas.microsoft.com/office/powerpoint/2010/main" val="17859865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E69CA45-3513-4A21-A85A-C448AFB7B623}"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25419981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9CA45-3513-4A21-A85A-C448AFB7B623}"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1247845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9CA45-3513-4A21-A85A-C448AFB7B623}"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18137730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E69CA45-3513-4A21-A85A-C448AFB7B623}"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3581900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E69CA45-3513-4A21-A85A-C448AFB7B623}"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21390761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E69CA45-3513-4A21-A85A-C448AFB7B623}"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15327920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E69CA45-3513-4A21-A85A-C448AFB7B623}" type="datetimeFigureOut">
              <a:rPr lang="en-US" smtClean="0"/>
              <a:t>7/5/2020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39328814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E69CA45-3513-4A21-A85A-C448AFB7B623}" type="datetimeFigureOut">
              <a:rPr lang="en-US" smtClean="0"/>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2163032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69CA45-3513-4A21-A85A-C448AFB7B623}" type="datetimeFigureOut">
              <a:rPr lang="en-US" smtClean="0"/>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34399514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9CA45-3513-4A21-A85A-C448AFB7B623}"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1259566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E69CA45-3513-4A21-A85A-C448AFB7B623}"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D516C7A-02CA-4913-AB69-32A5B56F8279}" type="slidenum">
              <a:rPr lang="en-US" smtClean="0"/>
              <a:t>‹#›</a:t>
            </a:fld>
            <a:endParaRPr lang="en-US"/>
          </a:p>
        </p:txBody>
      </p:sp>
    </p:spTree>
    <p:extLst>
      <p:ext uri="{BB962C8B-B14F-4D97-AF65-F5344CB8AC3E}">
        <p14:creationId xmlns:p14="http://schemas.microsoft.com/office/powerpoint/2010/main" val="1280511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69CA45-3513-4A21-A85A-C448AFB7B623}" type="datetimeFigureOut">
              <a:rPr lang="en-US" smtClean="0"/>
              <a:t>7/5/2020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516C7A-02CA-4913-AB69-32A5B56F8279}" type="slidenum">
              <a:rPr lang="en-US" smtClean="0"/>
              <a:t>‹#›</a:t>
            </a:fld>
            <a:endParaRPr lang="en-US"/>
          </a:p>
        </p:txBody>
      </p:sp>
    </p:spTree>
    <p:extLst>
      <p:ext uri="{BB962C8B-B14F-4D97-AF65-F5344CB8AC3E}">
        <p14:creationId xmlns:p14="http://schemas.microsoft.com/office/powerpoint/2010/main" val="3667034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a-IR" b="1" dirty="0" smtClean="0">
                <a:solidFill>
                  <a:srgbClr val="660033"/>
                </a:solidFill>
                <a:effectLst>
                  <a:outerShdw blurRad="38100" dist="38100" dir="2700000" algn="tl">
                    <a:srgbClr val="000000">
                      <a:alpha val="43137"/>
                    </a:srgbClr>
                  </a:outerShdw>
                </a:effectLst>
                <a:cs typeface="B Homa" panose="00000400000000000000" pitchFamily="2" charset="-78"/>
              </a:rPr>
              <a:t>به نام خداوند بخشنده و مهربان</a:t>
            </a:r>
            <a:endParaRPr lang="en-US" b="1" dirty="0">
              <a:solidFill>
                <a:srgbClr val="660033"/>
              </a:solidFill>
              <a:effectLst>
                <a:outerShdw blurRad="38100" dist="38100" dir="2700000" algn="tl">
                  <a:srgbClr val="000000">
                    <a:alpha val="43137"/>
                  </a:srgbClr>
                </a:outerShdw>
              </a:effectLst>
              <a:cs typeface="B Homa" panose="00000400000000000000" pitchFamily="2" charset="-78"/>
            </a:endParaRPr>
          </a:p>
        </p:txBody>
      </p:sp>
      <p:sp>
        <p:nvSpPr>
          <p:cNvPr id="3" name="Subtitle 2"/>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1624180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1143000"/>
          </a:xfrm>
        </p:spPr>
        <p:txBody>
          <a:bodyPr/>
          <a:lstStyle/>
          <a:p>
            <a:r>
              <a:rPr lang="fa-IR" dirty="0" smtClean="0">
                <a:cs typeface="B Homa" panose="00000400000000000000" pitchFamily="2" charset="-78"/>
              </a:rPr>
              <a:t>احساسات متفاوت</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r" rtl="1"/>
            <a:r>
              <a:rPr lang="fa-IR" b="1" dirty="0" smtClean="0">
                <a:cs typeface="B Mitra" panose="00000400000000000000" pitchFamily="2" charset="-78"/>
              </a:rPr>
              <a:t>برخی از احساسات مداوم و برخی گهگاهی هستند.</a:t>
            </a:r>
          </a:p>
          <a:p>
            <a:pPr algn="r" rtl="1"/>
            <a:r>
              <a:rPr lang="fa-IR" b="1" dirty="0" smtClean="0">
                <a:cs typeface="B Mitra" panose="00000400000000000000" pitchFamily="2" charset="-78"/>
              </a:rPr>
              <a:t>برخی از احساسات ماندگار تر و برخی احساسات فرار هستند.</a:t>
            </a:r>
          </a:p>
          <a:p>
            <a:pPr algn="r" rtl="1"/>
            <a:r>
              <a:rPr lang="fa-IR" b="1" dirty="0" smtClean="0">
                <a:cs typeface="B Mitra" panose="00000400000000000000" pitchFamily="2" charset="-78"/>
              </a:rPr>
              <a:t>برخی از احساسات قوی و برخی ضعیف ترند.</a:t>
            </a:r>
            <a:endParaRPr lang="en-US" b="1" dirty="0">
              <a:cs typeface="B Mitra" panose="00000400000000000000" pitchFamily="2" charset="-78"/>
            </a:endParaRPr>
          </a:p>
        </p:txBody>
      </p:sp>
      <p:pic>
        <p:nvPicPr>
          <p:cNvPr id="6146" name="Picture 2" descr="C:\Users\PC\Pictures\download (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4077072"/>
            <a:ext cx="5400600" cy="1685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3744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چرا احساس داریم؟</a:t>
            </a:r>
            <a:endParaRPr lang="en-US" dirty="0">
              <a:cs typeface="B Homa"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b="1" dirty="0" smtClean="0">
                <a:cs typeface="B Mitra" panose="00000400000000000000" pitchFamily="2" charset="-78"/>
              </a:rPr>
              <a:t>ما احساسات خاص را در پاسخ به موقعیات، حوادث، مکان ها، افراد یا چیزهای خاص داریم.</a:t>
            </a:r>
          </a:p>
          <a:p>
            <a:pPr algn="r" rtl="1"/>
            <a:r>
              <a:rPr lang="fa-IR" b="1" dirty="0" smtClean="0">
                <a:cs typeface="B Mitra" panose="00000400000000000000" pitchFamily="2" charset="-78"/>
              </a:rPr>
              <a:t>من خوشحالم وقتی که....</a:t>
            </a:r>
          </a:p>
          <a:p>
            <a:pPr algn="r" rtl="1"/>
            <a:r>
              <a:rPr lang="fa-IR" b="1" dirty="0" smtClean="0">
                <a:cs typeface="B Mitra" panose="00000400000000000000" pitchFamily="2" charset="-78"/>
              </a:rPr>
              <a:t>من ناراحتم وقتی که.....</a:t>
            </a:r>
          </a:p>
          <a:p>
            <a:pPr algn="r" rtl="1"/>
            <a:r>
              <a:rPr lang="fa-IR" b="1" dirty="0" smtClean="0">
                <a:cs typeface="B Mitra" panose="00000400000000000000" pitchFamily="2" charset="-78"/>
              </a:rPr>
              <a:t>من نگرانم وقتی که............</a:t>
            </a:r>
          </a:p>
          <a:p>
            <a:pPr algn="r" rtl="1"/>
            <a:r>
              <a:rPr lang="fa-IR" b="1" dirty="0" smtClean="0">
                <a:cs typeface="B Mitra" panose="00000400000000000000" pitchFamily="2" charset="-78"/>
              </a:rPr>
              <a:t>من هیجان زده هستم وقتی که......</a:t>
            </a:r>
          </a:p>
          <a:p>
            <a:pPr algn="r" rtl="1"/>
            <a:r>
              <a:rPr lang="fa-IR" b="1" dirty="0" smtClean="0">
                <a:cs typeface="B Mitra" panose="00000400000000000000" pitchFamily="2" charset="-78"/>
              </a:rPr>
              <a:t>من می ترسم وقتی که......</a:t>
            </a:r>
          </a:p>
          <a:p>
            <a:pPr algn="r" rtl="1"/>
            <a:r>
              <a:rPr lang="fa-IR" b="1" dirty="0" smtClean="0">
                <a:cs typeface="B Mitra" panose="00000400000000000000" pitchFamily="2" charset="-78"/>
              </a:rPr>
              <a:t>من احساس غرورمی کنم وقتی که...... </a:t>
            </a:r>
          </a:p>
          <a:p>
            <a:pPr algn="r" rtl="1"/>
            <a:endParaRPr lang="en-US" b="1" dirty="0">
              <a:cs typeface="B Mitra" panose="00000400000000000000" pitchFamily="2" charset="-78"/>
            </a:endParaRPr>
          </a:p>
        </p:txBody>
      </p:sp>
    </p:spTree>
    <p:extLst>
      <p:ext uri="{BB962C8B-B14F-4D97-AF65-F5344CB8AC3E}">
        <p14:creationId xmlns:p14="http://schemas.microsoft.com/office/powerpoint/2010/main" val="22968827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شناسایی خشم</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r" rtl="1"/>
            <a:r>
              <a:rPr lang="fa-IR" b="1" dirty="0" smtClean="0">
                <a:cs typeface="B Mitra" panose="00000400000000000000" pitchFamily="2" charset="-78"/>
              </a:rPr>
              <a:t>خشم یک نوع دیگر از احساس و هیجان است که همه ما گاهی آن را تجربه می کنیم.</a:t>
            </a:r>
          </a:p>
          <a:p>
            <a:pPr algn="r" rtl="1"/>
            <a:r>
              <a:rPr lang="fa-IR" b="1" dirty="0" smtClean="0">
                <a:cs typeface="B Mitra" panose="00000400000000000000" pitchFamily="2" charset="-78"/>
              </a:rPr>
              <a:t>یک چهره عصبانی در کادر زیر بکشید.</a:t>
            </a:r>
          </a:p>
          <a:p>
            <a:pPr marL="0" indent="0" algn="r" rtl="1">
              <a:buNone/>
            </a:pPr>
            <a:endParaRPr lang="en-US" b="1" dirty="0">
              <a:cs typeface="B Mitra" panose="00000400000000000000" pitchFamily="2" charset="-78"/>
            </a:endParaRPr>
          </a:p>
        </p:txBody>
      </p:sp>
      <p:sp>
        <p:nvSpPr>
          <p:cNvPr id="4" name="Rectangle 3"/>
          <p:cNvSpPr/>
          <p:nvPr/>
        </p:nvSpPr>
        <p:spPr>
          <a:xfrm>
            <a:off x="2286000" y="3429000"/>
            <a:ext cx="5105400" cy="28956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schemeClr val="accent1"/>
              </a:solidFill>
            </a:endParaRPr>
          </a:p>
        </p:txBody>
      </p:sp>
    </p:spTree>
    <p:extLst>
      <p:ext uri="{BB962C8B-B14F-4D97-AF65-F5344CB8AC3E}">
        <p14:creationId xmlns:p14="http://schemas.microsoft.com/office/powerpoint/2010/main" val="4282489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836712"/>
            <a:ext cx="8229600" cy="4856162"/>
          </a:xfrm>
        </p:spPr>
        <p:txBody>
          <a:bodyPr/>
          <a:lstStyle/>
          <a:p>
            <a:pPr algn="just" rtl="1"/>
            <a:r>
              <a:rPr lang="fa-IR" b="1" dirty="0" smtClean="0">
                <a:cs typeface="B Mitra" panose="00000400000000000000" pitchFamily="2" charset="-78"/>
              </a:rPr>
              <a:t>همه افراد عصبانی می شوند هیچ انسانی نیست که در عمرش عصبانی نشده باشد.</a:t>
            </a:r>
          </a:p>
          <a:p>
            <a:pPr algn="just" rtl="1"/>
            <a:r>
              <a:rPr lang="fa-IR" b="1" dirty="0" smtClean="0">
                <a:cs typeface="B Mitra" panose="00000400000000000000" pitchFamily="2" charset="-78"/>
              </a:rPr>
              <a:t>برخی از افراد بهتر می توانند خشمشان را مدیریت کنند.</a:t>
            </a:r>
          </a:p>
          <a:p>
            <a:pPr algn="just" rtl="1"/>
            <a:r>
              <a:rPr lang="fa-IR" b="1" dirty="0" smtClean="0">
                <a:cs typeface="B Mitra" panose="00000400000000000000" pitchFamily="2" charset="-78"/>
              </a:rPr>
              <a:t>برخی از افراد نمی توانند با خشمشان کنار بیایند.</a:t>
            </a:r>
          </a:p>
          <a:p>
            <a:pPr algn="just" rtl="1"/>
            <a:r>
              <a:rPr lang="fa-IR" b="1" dirty="0" smtClean="0">
                <a:solidFill>
                  <a:schemeClr val="accent2">
                    <a:lumMod val="50000"/>
                  </a:schemeClr>
                </a:solidFill>
                <a:cs typeface="B Mitra" panose="00000400000000000000" pitchFamily="2" charset="-78"/>
              </a:rPr>
              <a:t>مهم نیست که شما چه کسی هستید خشم از شما یک هیولا می سازد.</a:t>
            </a:r>
          </a:p>
          <a:p>
            <a:pPr algn="just" rtl="1"/>
            <a:r>
              <a:rPr lang="fa-IR" b="1" dirty="0" smtClean="0">
                <a:cs typeface="B Mitra" panose="00000400000000000000" pitchFamily="2" charset="-78"/>
              </a:rPr>
              <a:t> </a:t>
            </a:r>
            <a:r>
              <a:rPr lang="fa-IR" b="1" dirty="0" smtClean="0">
                <a:solidFill>
                  <a:schemeClr val="accent5">
                    <a:lumMod val="75000"/>
                  </a:schemeClr>
                </a:solidFill>
                <a:cs typeface="B Mitra" panose="00000400000000000000" pitchFamily="2" charset="-78"/>
              </a:rPr>
              <a:t>یک تکنیک </a:t>
            </a:r>
            <a:r>
              <a:rPr lang="fa-IR" b="1" dirty="0" smtClean="0">
                <a:solidFill>
                  <a:schemeClr val="accent5">
                    <a:lumMod val="75000"/>
                  </a:schemeClr>
                </a:solidFill>
                <a:latin typeface="Arial"/>
                <a:cs typeface="B Mitra" panose="00000400000000000000" pitchFamily="2" charset="-78"/>
              </a:rPr>
              <a:t>←</a:t>
            </a:r>
            <a:r>
              <a:rPr lang="fa-IR" b="1" dirty="0" smtClean="0">
                <a:solidFill>
                  <a:schemeClr val="accent5">
                    <a:lumMod val="75000"/>
                  </a:schemeClr>
                </a:solidFill>
                <a:cs typeface="B Mitra" panose="00000400000000000000" pitchFamily="2" charset="-78"/>
              </a:rPr>
              <a:t> </a:t>
            </a:r>
            <a:r>
              <a:rPr lang="fa-IR" b="1" dirty="0" smtClean="0">
                <a:solidFill>
                  <a:srgbClr val="00B050"/>
                </a:solidFill>
                <a:cs typeface="B Mitra" panose="00000400000000000000" pitchFamily="2" charset="-78"/>
              </a:rPr>
              <a:t>پرسش از اعضای خانواده در مورد خشم.</a:t>
            </a:r>
            <a:endParaRPr lang="en-US" b="1" dirty="0">
              <a:solidFill>
                <a:srgbClr val="00B050"/>
              </a:solidFill>
              <a:cs typeface="B Mitra" panose="00000400000000000000" pitchFamily="2" charset="-78"/>
            </a:endParaRPr>
          </a:p>
        </p:txBody>
      </p:sp>
    </p:spTree>
    <p:extLst>
      <p:ext uri="{BB962C8B-B14F-4D97-AF65-F5344CB8AC3E}">
        <p14:creationId xmlns:p14="http://schemas.microsoft.com/office/powerpoint/2010/main" val="33091396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8"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9" dur="500"/>
                                        <p:tgtEl>
                                          <p:spTgt spid="3">
                                            <p:txEl>
                                              <p:pRg st="3" end="3"/>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683568" y="548680"/>
            <a:ext cx="8229600" cy="5544616"/>
          </a:xfrm>
        </p:spPr>
        <p:txBody>
          <a:bodyPr>
            <a:normAutofit lnSpcReduction="10000"/>
          </a:bodyPr>
          <a:lstStyle/>
          <a:p>
            <a:pPr algn="just" rtl="1"/>
            <a:endParaRPr lang="en-US" b="1" dirty="0" smtClean="0">
              <a:cs typeface="B Mitra" panose="00000400000000000000" pitchFamily="2" charset="-78"/>
            </a:endParaRPr>
          </a:p>
          <a:p>
            <a:pPr algn="just" rtl="1"/>
            <a:endParaRPr lang="en-US" b="1" dirty="0">
              <a:cs typeface="B Mitra" panose="00000400000000000000" pitchFamily="2" charset="-78"/>
            </a:endParaRPr>
          </a:p>
          <a:p>
            <a:pPr algn="just" rtl="1"/>
            <a:endParaRPr lang="en-US" b="1" dirty="0" smtClean="0">
              <a:cs typeface="B Mitra" panose="00000400000000000000" pitchFamily="2" charset="-78"/>
            </a:endParaRPr>
          </a:p>
          <a:p>
            <a:pPr algn="just" rtl="1"/>
            <a:endParaRPr lang="en-US" b="1" dirty="0" smtClean="0">
              <a:cs typeface="B Mitra" panose="00000400000000000000" pitchFamily="2" charset="-78"/>
            </a:endParaRPr>
          </a:p>
          <a:p>
            <a:pPr algn="just" rtl="1"/>
            <a:endParaRPr lang="en-US" b="1" dirty="0">
              <a:cs typeface="B Mitra" panose="00000400000000000000" pitchFamily="2" charset="-78"/>
            </a:endParaRPr>
          </a:p>
          <a:p>
            <a:pPr algn="just" rtl="1"/>
            <a:r>
              <a:rPr lang="fa-IR" b="1" dirty="0" smtClean="0">
                <a:cs typeface="B Mitra" panose="00000400000000000000" pitchFamily="2" charset="-78"/>
              </a:rPr>
              <a:t>طبیعی است </a:t>
            </a:r>
            <a:r>
              <a:rPr lang="fa-IR" b="1" dirty="0">
                <a:cs typeface="B Mitra" panose="00000400000000000000" pitchFamily="2" charset="-78"/>
              </a:rPr>
              <a:t>که مثلأ وقتی کسی حرف های بدی به ما می زند </a:t>
            </a:r>
            <a:r>
              <a:rPr lang="fa-IR" b="1" dirty="0" smtClean="0">
                <a:cs typeface="B Mitra" panose="00000400000000000000" pitchFamily="2" charset="-78"/>
              </a:rPr>
              <a:t>احساس خشم کنیم.</a:t>
            </a:r>
          </a:p>
          <a:p>
            <a:pPr algn="just" rtl="1"/>
            <a:r>
              <a:rPr lang="fa-IR" b="1" dirty="0">
                <a:cs typeface="B Mitra" panose="00000400000000000000" pitchFamily="2" charset="-78"/>
              </a:rPr>
              <a:t>طبیعی است که مثلأ وقتی اتفاق ناعادلانه ای می </a:t>
            </a:r>
            <a:r>
              <a:rPr lang="fa-IR" b="1" dirty="0" smtClean="0">
                <a:cs typeface="B Mitra" panose="00000400000000000000" pitchFamily="2" charset="-78"/>
              </a:rPr>
              <a:t>افتد </a:t>
            </a:r>
            <a:r>
              <a:rPr lang="fa-IR" b="1" dirty="0">
                <a:cs typeface="B Mitra" panose="00000400000000000000" pitchFamily="2" charset="-78"/>
              </a:rPr>
              <a:t>احساس خشم </a:t>
            </a:r>
            <a:r>
              <a:rPr lang="fa-IR" b="1" dirty="0" smtClean="0">
                <a:cs typeface="B Mitra" panose="00000400000000000000" pitchFamily="2" charset="-78"/>
              </a:rPr>
              <a:t>کنیم</a:t>
            </a:r>
            <a:r>
              <a:rPr lang="en-US" b="1" dirty="0" smtClean="0">
                <a:cs typeface="B Mitra" panose="00000400000000000000" pitchFamily="2" charset="-78"/>
              </a:rPr>
              <a:t>.</a:t>
            </a:r>
            <a:endParaRPr lang="fa-IR" b="1" dirty="0" smtClean="0">
              <a:cs typeface="B Mitra" panose="00000400000000000000" pitchFamily="2" charset="-78"/>
            </a:endParaRPr>
          </a:p>
          <a:p>
            <a:pPr algn="just" rtl="1"/>
            <a:r>
              <a:rPr lang="fa-IR" b="1" dirty="0" smtClean="0">
                <a:cs typeface="B Mitra" panose="00000400000000000000" pitchFamily="2" charset="-78"/>
              </a:rPr>
              <a:t>خشم می تواند با هیجان های دیگر رخ دهد مانند:</a:t>
            </a:r>
          </a:p>
          <a:p>
            <a:pPr algn="just" rtl="1"/>
            <a:endParaRPr lang="fa-IR" b="1" dirty="0">
              <a:cs typeface="B Mitra" panose="00000400000000000000" pitchFamily="2" charset="-78"/>
            </a:endParaRPr>
          </a:p>
          <a:p>
            <a:pPr algn="just" rtl="1"/>
            <a:endParaRPr lang="en-US" b="1" dirty="0">
              <a:cs typeface="B Mitra" panose="00000400000000000000" pitchFamily="2" charset="-78"/>
            </a:endParaRPr>
          </a:p>
        </p:txBody>
      </p:sp>
      <p:pic>
        <p:nvPicPr>
          <p:cNvPr id="7170" name="Picture 2" descr="C:\Users\PC\Pictures\kids-arguin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057325"/>
            <a:ext cx="7410400" cy="19442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6799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0" y="908720"/>
            <a:ext cx="8229600" cy="5217443"/>
          </a:xfrm>
        </p:spPr>
        <p:txBody>
          <a:bodyPr/>
          <a:lstStyle/>
          <a:p>
            <a:pPr algn="r"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ناکامی</a:t>
            </a:r>
          </a:p>
          <a:p>
            <a:pPr algn="r"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ترس</a:t>
            </a:r>
          </a:p>
          <a:p>
            <a:pPr algn="r"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غم</a:t>
            </a:r>
          </a:p>
          <a:p>
            <a:pPr algn="r"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خجالت</a:t>
            </a:r>
          </a:p>
          <a:p>
            <a:pPr algn="r"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ناامیدی</a:t>
            </a:r>
          </a:p>
          <a:p>
            <a:pPr algn="r"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حسادت</a:t>
            </a:r>
          </a:p>
          <a:p>
            <a:pPr algn="r"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گناه</a:t>
            </a:r>
            <a:endParaRPr lang="en-US" b="1" dirty="0">
              <a:solidFill>
                <a:schemeClr val="accent4">
                  <a:lumMod val="50000"/>
                </a:schemeClr>
              </a:solidFill>
              <a:effectLst>
                <a:outerShdw blurRad="38100" dist="38100" dir="2700000" algn="tl">
                  <a:srgbClr val="000000">
                    <a:alpha val="43137"/>
                  </a:srgbClr>
                </a:outerShdw>
              </a:effectLst>
              <a:cs typeface="B Mitra" panose="00000400000000000000" pitchFamily="2" charset="-78"/>
            </a:endParaRPr>
          </a:p>
        </p:txBody>
      </p:sp>
      <p:pic>
        <p:nvPicPr>
          <p:cNvPr id="1026" name="Picture 2" descr="C:\Users\PC\Pictures\Two-stills-from-the-shame-animation-with-blushing-head-and-eyes-lowered-shoulder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980728"/>
            <a:ext cx="4230613" cy="4525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9440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764704"/>
            <a:ext cx="8229600" cy="5318051"/>
          </a:xfrm>
        </p:spPr>
        <p:txBody>
          <a:bodyPr>
            <a:normAutofit/>
          </a:bodyPr>
          <a:lstStyle/>
          <a:p>
            <a:pPr algn="just" rtl="1"/>
            <a:r>
              <a:rPr lang="fa-IR" b="1" dirty="0">
                <a:cs typeface="B Mitra" panose="00000400000000000000" pitchFamily="2" charset="-78"/>
              </a:rPr>
              <a:t>پاسخ گویی به این دو سؤال باعث می شود درک بهتری از هیجانات داشته </a:t>
            </a:r>
            <a:r>
              <a:rPr lang="fa-IR" b="1" dirty="0" smtClean="0">
                <a:cs typeface="B Mitra" panose="00000400000000000000" pitchFamily="2" charset="-78"/>
              </a:rPr>
              <a:t>باشیم:</a:t>
            </a:r>
          </a:p>
          <a:p>
            <a:pPr marL="1057275" indent="-514350" algn="just" rtl="1">
              <a:buFont typeface="+mj-lt"/>
              <a:buAutoNum type="arabicParenR"/>
            </a:pPr>
            <a:r>
              <a:rPr lang="fa-IR" sz="2800" b="1" dirty="0" smtClean="0">
                <a:solidFill>
                  <a:srgbClr val="C00000"/>
                </a:solidFill>
                <a:cs typeface="B Mitra" panose="00000400000000000000" pitchFamily="2" charset="-78"/>
              </a:rPr>
              <a:t>چه اتفاقی افتاد که من خشمگین شدم؟</a:t>
            </a:r>
          </a:p>
          <a:p>
            <a:pPr marL="1057275" indent="-514350" algn="just" rtl="1">
              <a:buFont typeface="+mj-lt"/>
              <a:buAutoNum type="arabicParenR"/>
              <a:tabLst>
                <a:tab pos="628650" algn="l"/>
              </a:tabLst>
            </a:pPr>
            <a:r>
              <a:rPr lang="fa-IR" sz="2800" b="1" dirty="0" smtClean="0">
                <a:solidFill>
                  <a:srgbClr val="C00000"/>
                </a:solidFill>
                <a:cs typeface="B Mitra" panose="00000400000000000000" pitchFamily="2" charset="-78"/>
              </a:rPr>
              <a:t>وقتی آن اتفاق افتاد من چه حس دیگری داشتم؟</a:t>
            </a:r>
          </a:p>
          <a:p>
            <a:pPr algn="just" rtl="1"/>
            <a:r>
              <a:rPr lang="fa-IR" b="1" dirty="0" smtClean="0">
                <a:cs typeface="B Mitra" panose="00000400000000000000" pitchFamily="2" charset="-78"/>
              </a:rPr>
              <a:t>اگر چه طبیعی است که گاهی احساس خشم کنیم اما  خشم می تواند مشکل ساز باشد.</a:t>
            </a:r>
          </a:p>
          <a:p>
            <a:pPr marL="714375" indent="-266700" algn="just" defTabSz="714375" rtl="1">
              <a:buFont typeface="Wingdings" panose="05000000000000000000" pitchFamily="2" charset="2"/>
              <a:buChar char="ü"/>
            </a:pPr>
            <a:r>
              <a:rPr lang="fa-IR" b="1" dirty="0" smtClean="0">
                <a:cs typeface="B Mitra" panose="00000400000000000000" pitchFamily="2" charset="-78"/>
              </a:rPr>
              <a:t> </a:t>
            </a:r>
            <a:r>
              <a:rPr lang="fa-IR" sz="2800" b="1" dirty="0" smtClean="0">
                <a:solidFill>
                  <a:schemeClr val="bg2">
                    <a:lumMod val="25000"/>
                  </a:schemeClr>
                </a:solidFill>
                <a:cs typeface="B Mitra" panose="00000400000000000000" pitchFamily="2" charset="-78"/>
              </a:rPr>
              <a:t>مثلأ وقتی</a:t>
            </a:r>
            <a:r>
              <a:rPr lang="fa-IR" sz="2800" b="1" dirty="0" smtClean="0">
                <a:solidFill>
                  <a:schemeClr val="bg2">
                    <a:lumMod val="25000"/>
                  </a:schemeClr>
                </a:solidFill>
                <a:effectLst>
                  <a:outerShdw blurRad="38100" dist="38100" dir="2700000" algn="tl">
                    <a:srgbClr val="000000">
                      <a:alpha val="43137"/>
                    </a:srgbClr>
                  </a:outerShdw>
                </a:effectLst>
                <a:cs typeface="B Mitra" panose="00000400000000000000" pitchFamily="2" charset="-78"/>
              </a:rPr>
              <a:t> </a:t>
            </a:r>
            <a:r>
              <a:rPr lang="fa-IR" sz="2800" b="1" u="sng" dirty="0" smtClean="0">
                <a:solidFill>
                  <a:schemeClr val="bg2">
                    <a:lumMod val="25000"/>
                  </a:schemeClr>
                </a:solidFill>
                <a:effectLst>
                  <a:outerShdw blurRad="38100" dist="38100" dir="2700000" algn="tl">
                    <a:srgbClr val="000000">
                      <a:alpha val="43137"/>
                    </a:srgbClr>
                  </a:outerShdw>
                </a:effectLst>
                <a:cs typeface="B Mitra" panose="00000400000000000000" pitchFamily="2" charset="-78"/>
              </a:rPr>
              <a:t>زیاد</a:t>
            </a:r>
            <a:r>
              <a:rPr lang="fa-IR" sz="2800" b="1" dirty="0" smtClean="0">
                <a:solidFill>
                  <a:schemeClr val="bg2">
                    <a:lumMod val="25000"/>
                  </a:schemeClr>
                </a:solidFill>
                <a:effectLst>
                  <a:outerShdw blurRad="38100" dist="38100" dir="2700000" algn="tl">
                    <a:srgbClr val="000000">
                      <a:alpha val="43137"/>
                    </a:srgbClr>
                  </a:outerShdw>
                </a:effectLst>
                <a:cs typeface="B Mitra" panose="00000400000000000000" pitchFamily="2" charset="-78"/>
              </a:rPr>
              <a:t> </a:t>
            </a:r>
            <a:r>
              <a:rPr lang="fa-IR" sz="2800" b="1" dirty="0" smtClean="0">
                <a:solidFill>
                  <a:schemeClr val="bg2">
                    <a:lumMod val="25000"/>
                  </a:schemeClr>
                </a:solidFill>
                <a:cs typeface="B Mitra" panose="00000400000000000000" pitchFamily="2" charset="-78"/>
              </a:rPr>
              <a:t>عصبانی شویم یا آن را به صورتی نشان دهیم که برای خودمان و دیگران خوب نیست.</a:t>
            </a:r>
          </a:p>
          <a:p>
            <a:pPr algn="just" rtl="1"/>
            <a:endParaRPr lang="en-US" b="1" dirty="0">
              <a:cs typeface="B Mitra" panose="00000400000000000000" pitchFamily="2" charset="-78"/>
            </a:endParaRPr>
          </a:p>
        </p:txBody>
      </p:sp>
    </p:spTree>
    <p:extLst>
      <p:ext uri="{BB962C8B-B14F-4D97-AF65-F5344CB8AC3E}">
        <p14:creationId xmlns:p14="http://schemas.microsoft.com/office/powerpoint/2010/main" val="125353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500"/>
                                        <p:tgtEl>
                                          <p:spTgt spid="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Effect transition="in" filter="fade">
                                      <p:cBhvr>
                                        <p:cTn id="19" dur="500"/>
                                        <p:tgtEl>
                                          <p:spTgt spid="3">
                                            <p:txEl>
                                              <p:pRg st="2" end="2"/>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fade">
                                      <p:cBhvr>
                                        <p:cTn id="24" dur="5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animEffect transition="in" filter="fade">
                                      <p:cBhvr>
                                        <p:cTn id="29"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467544" y="1412776"/>
            <a:ext cx="8229600" cy="4525963"/>
          </a:xfrm>
        </p:spPr>
        <p:txBody>
          <a:bodyPr/>
          <a:lstStyle/>
          <a:p>
            <a:pPr algn="just" rtl="1"/>
            <a:r>
              <a:rPr lang="fa-IR" b="1" dirty="0" smtClean="0">
                <a:solidFill>
                  <a:srgbClr val="C00000"/>
                </a:solidFill>
                <a:cs typeface="B Mitra" panose="00000400000000000000" pitchFamily="2" charset="-78"/>
              </a:rPr>
              <a:t>هر چند وقت یکبار عصبانی می شوید؟</a:t>
            </a:r>
          </a:p>
          <a:p>
            <a:pPr marL="0" indent="0" algn="just" rtl="1">
              <a:buNone/>
            </a:pPr>
            <a:r>
              <a:rPr lang="fa-IR" b="1" dirty="0">
                <a:cs typeface="B Mitra" panose="00000400000000000000" pitchFamily="2" charset="-78"/>
              </a:rPr>
              <a:t> </a:t>
            </a:r>
            <a:r>
              <a:rPr lang="fa-IR" b="1" dirty="0" smtClean="0">
                <a:cs typeface="B Mitra" panose="00000400000000000000" pitchFamily="2" charset="-78"/>
              </a:rPr>
              <a:t>   </a:t>
            </a:r>
            <a:r>
              <a:rPr lang="fa-IR" sz="2400" b="1" dirty="0" smtClean="0">
                <a:solidFill>
                  <a:srgbClr val="002060"/>
                </a:solidFill>
                <a:effectLst>
                  <a:outerShdw blurRad="38100" dist="38100" dir="2700000" algn="tl">
                    <a:srgbClr val="000000">
                      <a:alpha val="43137"/>
                    </a:srgbClr>
                  </a:outerShdw>
                </a:effectLst>
                <a:cs typeface="B Mitra" panose="00000400000000000000" pitchFamily="2" charset="-78"/>
              </a:rPr>
              <a:t>بیشتراوقات</a:t>
            </a:r>
            <a:r>
              <a:rPr lang="en-US" sz="2400" b="1" dirty="0" smtClean="0">
                <a:solidFill>
                  <a:srgbClr val="002060"/>
                </a:solidFill>
                <a:effectLst>
                  <a:outerShdw blurRad="38100" dist="38100" dir="2700000" algn="tl">
                    <a:srgbClr val="000000">
                      <a:alpha val="43137"/>
                    </a:srgbClr>
                  </a:outerShdw>
                </a:effectLst>
                <a:cs typeface="B Mitra" panose="00000400000000000000" pitchFamily="2" charset="-78"/>
              </a:rPr>
              <a:t>    </a:t>
            </a:r>
            <a:r>
              <a:rPr lang="fa-IR" sz="2400" b="1" dirty="0" smtClean="0">
                <a:solidFill>
                  <a:srgbClr val="002060"/>
                </a:solidFill>
                <a:effectLst>
                  <a:outerShdw blurRad="38100" dist="38100" dir="2700000" algn="tl">
                    <a:srgbClr val="000000">
                      <a:alpha val="43137"/>
                    </a:srgbClr>
                  </a:outerShdw>
                </a:effectLst>
                <a:cs typeface="B Mitra" panose="00000400000000000000" pitchFamily="2" charset="-78"/>
              </a:rPr>
              <a:t>  </a:t>
            </a:r>
            <a:r>
              <a:rPr lang="en-US" sz="2400" b="1" dirty="0" smtClean="0">
                <a:solidFill>
                  <a:srgbClr val="002060"/>
                </a:solidFill>
                <a:effectLst>
                  <a:outerShdw blurRad="38100" dist="38100" dir="2700000" algn="tl">
                    <a:srgbClr val="000000">
                      <a:alpha val="43137"/>
                    </a:srgbClr>
                  </a:outerShdw>
                </a:effectLst>
                <a:cs typeface="B Mitra" panose="00000400000000000000" pitchFamily="2" charset="-78"/>
              </a:rPr>
              <a:t> </a:t>
            </a:r>
            <a:r>
              <a:rPr lang="fa-IR" sz="2400" b="1" dirty="0" smtClean="0">
                <a:solidFill>
                  <a:srgbClr val="002060"/>
                </a:solidFill>
                <a:effectLst>
                  <a:outerShdw blurRad="38100" dist="38100" dir="2700000" algn="tl">
                    <a:srgbClr val="000000">
                      <a:alpha val="43137"/>
                    </a:srgbClr>
                  </a:outerShdw>
                </a:effectLst>
                <a:cs typeface="B Mitra" panose="00000400000000000000" pitchFamily="2" charset="-78"/>
              </a:rPr>
              <a:t>   اغلب  </a:t>
            </a:r>
            <a:r>
              <a:rPr lang="en-US" sz="2400" b="1" dirty="0" smtClean="0">
                <a:solidFill>
                  <a:srgbClr val="002060"/>
                </a:solidFill>
                <a:effectLst>
                  <a:outerShdw blurRad="38100" dist="38100" dir="2700000" algn="tl">
                    <a:srgbClr val="000000">
                      <a:alpha val="43137"/>
                    </a:srgbClr>
                  </a:outerShdw>
                </a:effectLst>
                <a:cs typeface="B Mitra" panose="00000400000000000000" pitchFamily="2" charset="-78"/>
              </a:rPr>
              <a:t>      </a:t>
            </a:r>
            <a:r>
              <a:rPr lang="fa-IR" sz="2400" b="1" dirty="0" smtClean="0">
                <a:solidFill>
                  <a:srgbClr val="002060"/>
                </a:solidFill>
                <a:effectLst>
                  <a:outerShdw blurRad="38100" dist="38100" dir="2700000" algn="tl">
                    <a:srgbClr val="000000">
                      <a:alpha val="43137"/>
                    </a:srgbClr>
                  </a:outerShdw>
                </a:effectLst>
                <a:cs typeface="B Mitra" panose="00000400000000000000" pitchFamily="2" charset="-78"/>
              </a:rPr>
              <a:t>  گاهی </a:t>
            </a:r>
            <a:r>
              <a:rPr lang="en-US" sz="2400" b="1" dirty="0" smtClean="0">
                <a:solidFill>
                  <a:srgbClr val="002060"/>
                </a:solidFill>
                <a:effectLst>
                  <a:outerShdw blurRad="38100" dist="38100" dir="2700000" algn="tl">
                    <a:srgbClr val="000000">
                      <a:alpha val="43137"/>
                    </a:srgbClr>
                  </a:outerShdw>
                </a:effectLst>
                <a:cs typeface="B Mitra" panose="00000400000000000000" pitchFamily="2" charset="-78"/>
              </a:rPr>
              <a:t> </a:t>
            </a:r>
            <a:r>
              <a:rPr lang="fa-IR" sz="2400" b="1" dirty="0" smtClean="0">
                <a:solidFill>
                  <a:srgbClr val="002060"/>
                </a:solidFill>
                <a:effectLst>
                  <a:outerShdw blurRad="38100" dist="38100" dir="2700000" algn="tl">
                    <a:srgbClr val="000000">
                      <a:alpha val="43137"/>
                    </a:srgbClr>
                  </a:outerShdw>
                </a:effectLst>
                <a:cs typeface="B Mitra" panose="00000400000000000000" pitchFamily="2" charset="-78"/>
              </a:rPr>
              <a:t> </a:t>
            </a:r>
            <a:r>
              <a:rPr lang="en-US" sz="2400" b="1" dirty="0" smtClean="0">
                <a:solidFill>
                  <a:srgbClr val="002060"/>
                </a:solidFill>
                <a:effectLst>
                  <a:outerShdw blurRad="38100" dist="38100" dir="2700000" algn="tl">
                    <a:srgbClr val="000000">
                      <a:alpha val="43137"/>
                    </a:srgbClr>
                  </a:outerShdw>
                </a:effectLst>
                <a:cs typeface="B Mitra" panose="00000400000000000000" pitchFamily="2" charset="-78"/>
              </a:rPr>
              <a:t>      </a:t>
            </a:r>
            <a:r>
              <a:rPr lang="fa-IR" sz="2400" b="1" dirty="0" smtClean="0">
                <a:solidFill>
                  <a:srgbClr val="002060"/>
                </a:solidFill>
                <a:effectLst>
                  <a:outerShdw blurRad="38100" dist="38100" dir="2700000" algn="tl">
                    <a:srgbClr val="000000">
                      <a:alpha val="43137"/>
                    </a:srgbClr>
                  </a:outerShdw>
                </a:effectLst>
                <a:cs typeface="B Mitra" panose="00000400000000000000" pitchFamily="2" charset="-78"/>
              </a:rPr>
              <a:t>  تقریبأهیچ گاه</a:t>
            </a:r>
          </a:p>
          <a:p>
            <a:pPr algn="just" rtl="1"/>
            <a:r>
              <a:rPr lang="fa-IR" b="1" dirty="0" smtClean="0">
                <a:cs typeface="B Mitra" panose="00000400000000000000" pitchFamily="2" charset="-78"/>
              </a:rPr>
              <a:t>هر چقدر بیشتر عصبانی می شوید، پرنده عصبانی بیشتر رشد می کند.</a:t>
            </a:r>
          </a:p>
          <a:p>
            <a:pPr algn="just" rtl="1"/>
            <a:r>
              <a:rPr lang="fa-IR" b="1" dirty="0" smtClean="0">
                <a:cs typeface="B Mitra" panose="00000400000000000000" pitchFamily="2" charset="-78"/>
              </a:rPr>
              <a:t>نتیجه این مسأله ایجاد پیامدهای بد برای شما و اطرافیان شما است.</a:t>
            </a:r>
            <a:endParaRPr lang="en-US" b="1" dirty="0">
              <a:cs typeface="B Mitra" panose="00000400000000000000" pitchFamily="2" charset="-78"/>
            </a:endParaRPr>
          </a:p>
        </p:txBody>
      </p:sp>
    </p:spTree>
    <p:extLst>
      <p:ext uri="{BB962C8B-B14F-4D97-AF65-F5344CB8AC3E}">
        <p14:creationId xmlns:p14="http://schemas.microsoft.com/office/powerpoint/2010/main" val="35615163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Homa" panose="00000400000000000000" pitchFamily="2" charset="-78"/>
              </a:rPr>
              <a:t>مسائلی که ما را خشمگین می کند</a:t>
            </a:r>
            <a:endParaRPr lang="en-US" sz="4000" dirty="0">
              <a:cs typeface="B Homa" panose="00000400000000000000" pitchFamily="2" charset="-78"/>
            </a:endParaRPr>
          </a:p>
        </p:txBody>
      </p:sp>
      <p:sp>
        <p:nvSpPr>
          <p:cNvPr id="3" name="Content Placeholder 2"/>
          <p:cNvSpPr>
            <a:spLocks noGrp="1"/>
          </p:cNvSpPr>
          <p:nvPr>
            <p:ph idx="1"/>
          </p:nvPr>
        </p:nvSpPr>
        <p:spPr/>
        <p:txBody>
          <a:bodyPr>
            <a:normAutofit/>
          </a:bodyPr>
          <a:lstStyle/>
          <a:p>
            <a:pPr algn="r" rtl="1"/>
            <a:r>
              <a:rPr lang="fa-IR" sz="3600" dirty="0" smtClean="0">
                <a:cs typeface="B Mitra" panose="00000400000000000000" pitchFamily="2" charset="-78"/>
              </a:rPr>
              <a:t>افرادی مانند دوست،همکار،فامیل</a:t>
            </a:r>
          </a:p>
          <a:p>
            <a:pPr algn="r" rtl="1"/>
            <a:r>
              <a:rPr lang="fa-IR" sz="3600" dirty="0" smtClean="0">
                <a:cs typeface="B Mitra" panose="00000400000000000000" pitchFamily="2" charset="-78"/>
              </a:rPr>
              <a:t>بعضی کارها مانند اینکه کسی به ما توهین می کند.</a:t>
            </a:r>
          </a:p>
          <a:p>
            <a:pPr algn="r" rtl="1"/>
            <a:r>
              <a:rPr lang="fa-IR" sz="3600" dirty="0" smtClean="0">
                <a:cs typeface="B Mitra" panose="00000400000000000000" pitchFamily="2" charset="-78"/>
              </a:rPr>
              <a:t>بعضی جاها مثل مدرسه</a:t>
            </a:r>
          </a:p>
          <a:p>
            <a:pPr algn="r" rtl="1"/>
            <a:r>
              <a:rPr lang="fa-IR" sz="3600" dirty="0" smtClean="0">
                <a:cs typeface="B Mitra" panose="00000400000000000000" pitchFamily="2" charset="-78"/>
              </a:rPr>
              <a:t>برخی موقعیات مانند باختن در یک بازی</a:t>
            </a:r>
            <a:endParaRPr lang="en-US" sz="3600" dirty="0">
              <a:cs typeface="B Mitra" panose="00000400000000000000" pitchFamily="2" charset="-78"/>
            </a:endParaRPr>
          </a:p>
        </p:txBody>
      </p:sp>
    </p:spTree>
    <p:extLst>
      <p:ext uri="{BB962C8B-B14F-4D97-AF65-F5344CB8AC3E}">
        <p14:creationId xmlns:p14="http://schemas.microsoft.com/office/powerpoint/2010/main" val="264767790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3600" dirty="0" smtClean="0">
                <a:cs typeface="B Homa" panose="00000400000000000000" pitchFamily="2" charset="-78"/>
              </a:rPr>
              <a:t>چه چیزهایی دکمه خشم ما را فشار می دهد؟</a:t>
            </a:r>
            <a:endParaRPr lang="en-US" sz="3600" dirty="0">
              <a:cs typeface="B Homa" panose="00000400000000000000" pitchFamily="2" charset="-78"/>
            </a:endParaRPr>
          </a:p>
        </p:txBody>
      </p:sp>
      <p:sp>
        <p:nvSpPr>
          <p:cNvPr id="3" name="Content Placeholder 2"/>
          <p:cNvSpPr>
            <a:spLocks noGrp="1"/>
          </p:cNvSpPr>
          <p:nvPr>
            <p:ph idx="1"/>
          </p:nvPr>
        </p:nvSpPr>
        <p:spPr/>
        <p:txBody>
          <a:bodyPr>
            <a:normAutofit fontScale="77500" lnSpcReduction="20000"/>
          </a:bodyPr>
          <a:lstStyle/>
          <a:p>
            <a:pPr algn="r" rtl="1"/>
            <a:r>
              <a:rPr lang="fa-IR" dirty="0" smtClean="0">
                <a:cs typeface="B Mitra" panose="00000400000000000000" pitchFamily="2" charset="-78"/>
              </a:rPr>
              <a:t>کسی بی اجازه وسایل ما را بردارد.</a:t>
            </a:r>
          </a:p>
          <a:p>
            <a:pPr algn="r" rtl="1"/>
            <a:r>
              <a:rPr lang="fa-IR" dirty="0" smtClean="0">
                <a:cs typeface="B Mitra" panose="00000400000000000000" pitchFamily="2" charset="-78"/>
              </a:rPr>
              <a:t>کسی وسایل ما را بشکاند.</a:t>
            </a:r>
          </a:p>
          <a:p>
            <a:pPr algn="r" rtl="1"/>
            <a:r>
              <a:rPr lang="fa-IR" dirty="0" smtClean="0">
                <a:cs typeface="B Mitra" panose="00000400000000000000" pitchFamily="2" charset="-78"/>
              </a:rPr>
              <a:t>کسی ما را مسخره کند یا قلدری کند.</a:t>
            </a:r>
          </a:p>
          <a:p>
            <a:pPr algn="r" rtl="1"/>
            <a:r>
              <a:rPr lang="fa-IR" dirty="0" smtClean="0">
                <a:cs typeface="B Mitra" panose="00000400000000000000" pitchFamily="2" charset="-78"/>
              </a:rPr>
              <a:t>مجبور باشیم کاری را انجام دهیم که واقعأ نمی خواهیم.</a:t>
            </a:r>
          </a:p>
          <a:p>
            <a:pPr algn="r" rtl="1"/>
            <a:r>
              <a:rPr lang="fa-IR" dirty="0" smtClean="0">
                <a:cs typeface="B Mitra" panose="00000400000000000000" pitchFamily="2" charset="-78"/>
              </a:rPr>
              <a:t>اجازه نداشته باشیم که کاری را که واقعأ می خواهیم انجام دهیم.</a:t>
            </a:r>
          </a:p>
          <a:p>
            <a:pPr algn="r" rtl="1"/>
            <a:r>
              <a:rPr lang="fa-IR" dirty="0" smtClean="0">
                <a:cs typeface="B Mitra" panose="00000400000000000000" pitchFamily="2" charset="-78"/>
              </a:rPr>
              <a:t>از یک فعالیت یا بازی بیرون شویم.</a:t>
            </a:r>
          </a:p>
          <a:p>
            <a:pPr algn="r" rtl="1"/>
            <a:r>
              <a:rPr lang="fa-IR" dirty="0" smtClean="0">
                <a:cs typeface="B Mitra" panose="00000400000000000000" pitchFamily="2" charset="-78"/>
              </a:rPr>
              <a:t>ببینیم که دیگران در حال تقلبند.</a:t>
            </a:r>
          </a:p>
          <a:p>
            <a:pPr algn="r" rtl="1"/>
            <a:r>
              <a:rPr lang="fa-IR" dirty="0" smtClean="0">
                <a:cs typeface="B Mitra" panose="00000400000000000000" pitchFamily="2" charset="-78"/>
              </a:rPr>
              <a:t>بر ما تسلط ایجاد شود.</a:t>
            </a:r>
          </a:p>
          <a:p>
            <a:pPr algn="r" rtl="1"/>
            <a:r>
              <a:rPr lang="fa-IR" dirty="0" smtClean="0">
                <a:cs typeface="B Mitra" panose="00000400000000000000" pitchFamily="2" charset="-78"/>
              </a:rPr>
              <a:t>از ما انتقاد شود.</a:t>
            </a:r>
          </a:p>
          <a:p>
            <a:pPr algn="r" rtl="1"/>
            <a:r>
              <a:rPr lang="fa-IR" dirty="0" smtClean="0">
                <a:cs typeface="B Mitra" panose="00000400000000000000" pitchFamily="2" charset="-78"/>
              </a:rPr>
              <a:t>توجه کافی کسب نکنیم.</a:t>
            </a:r>
          </a:p>
          <a:p>
            <a:pPr algn="r" rtl="1"/>
            <a:r>
              <a:rPr lang="fa-IR" dirty="0" smtClean="0">
                <a:cs typeface="B Mitra" panose="00000400000000000000" pitchFamily="2" charset="-78"/>
              </a:rPr>
              <a:t>کسی به طور گستاخانه فرهنگ، مذهب و ایدئولوژی ما را مسخره کند.</a:t>
            </a:r>
          </a:p>
          <a:p>
            <a:pPr algn="r" rtl="1"/>
            <a:endParaRPr lang="en-US" dirty="0">
              <a:cs typeface="B Mitra" panose="00000400000000000000" pitchFamily="2" charset="-78"/>
            </a:endParaRPr>
          </a:p>
        </p:txBody>
      </p:sp>
    </p:spTree>
    <p:extLst>
      <p:ext uri="{BB962C8B-B14F-4D97-AF65-F5344CB8AC3E}">
        <p14:creationId xmlns:p14="http://schemas.microsoft.com/office/powerpoint/2010/main" val="7547062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fa-IR" b="1" dirty="0">
                <a:solidFill>
                  <a:srgbClr val="660033"/>
                </a:solidFill>
                <a:effectLst>
                  <a:outerShdw blurRad="38100" dist="38100" dir="2700000" algn="tl">
                    <a:srgbClr val="000000">
                      <a:alpha val="43137"/>
                    </a:srgbClr>
                  </a:outerShdw>
                </a:effectLst>
                <a:cs typeface="B Mitra" panose="00000400000000000000" pitchFamily="2" charset="-78"/>
              </a:rPr>
              <a:t>آموزش مدیریت خشم در کودکان</a:t>
            </a:r>
            <a:endParaRPr lang="en-US" dirty="0">
              <a:cs typeface="B Mitra" panose="00000400000000000000" pitchFamily="2" charset="-78"/>
            </a:endParaRPr>
          </a:p>
        </p:txBody>
      </p:sp>
      <p:sp>
        <p:nvSpPr>
          <p:cNvPr id="5" name="Subtitle 4"/>
          <p:cNvSpPr>
            <a:spLocks noGrp="1"/>
          </p:cNvSpPr>
          <p:nvPr>
            <p:ph type="subTitle" idx="1"/>
          </p:nvPr>
        </p:nvSpPr>
        <p:spPr/>
        <p:txBody>
          <a:bodyPr>
            <a:normAutofit/>
          </a:bodyPr>
          <a:lstStyle/>
          <a:p>
            <a:r>
              <a:rPr lang="fa-IR" sz="3600" b="1" dirty="0" smtClean="0">
                <a:solidFill>
                  <a:schemeClr val="accent2">
                    <a:lumMod val="75000"/>
                  </a:schemeClr>
                </a:solidFill>
                <a:effectLst>
                  <a:outerShdw blurRad="38100" dist="38100" dir="2700000" algn="tl">
                    <a:srgbClr val="000000">
                      <a:alpha val="43137"/>
                    </a:srgbClr>
                  </a:outerShdw>
                </a:effectLst>
                <a:cs typeface="B Mitra" panose="00000400000000000000" pitchFamily="2" charset="-78"/>
              </a:rPr>
              <a:t>دکتر محیا یاریگرروش</a:t>
            </a:r>
          </a:p>
          <a:p>
            <a:r>
              <a:rPr lang="fa-IR" sz="2400" b="1" dirty="0" smtClean="0">
                <a:solidFill>
                  <a:schemeClr val="accent1">
                    <a:lumMod val="75000"/>
                  </a:schemeClr>
                </a:solidFill>
                <a:effectLst>
                  <a:outerShdw blurRad="38100" dist="38100" dir="2700000" algn="tl">
                    <a:srgbClr val="000000">
                      <a:alpha val="43137"/>
                    </a:srgbClr>
                  </a:outerShdw>
                </a:effectLst>
                <a:cs typeface="B Mitra" panose="00000400000000000000" pitchFamily="2" charset="-78"/>
              </a:rPr>
              <a:t>رواندرمانگر کودک و نوجوان</a:t>
            </a:r>
            <a:endParaRPr lang="en-US" sz="2400" b="1" dirty="0">
              <a:solidFill>
                <a:schemeClr val="accent1">
                  <a:lumMod val="75000"/>
                </a:schemeClr>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2550680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23528" y="914722"/>
            <a:ext cx="8229600" cy="5217443"/>
          </a:xfrm>
        </p:spPr>
        <p:txBody>
          <a:bodyPr>
            <a:normAutofit fontScale="92500" lnSpcReduction="10000"/>
          </a:bodyPr>
          <a:lstStyle/>
          <a:p>
            <a:pPr algn="just" rtl="1"/>
            <a:r>
              <a:rPr lang="fa-IR" dirty="0" smtClean="0">
                <a:cs typeface="B Mitra" panose="00000400000000000000" pitchFamily="2" charset="-78"/>
              </a:rPr>
              <a:t>احساسات هر روزتان را بنویسید. </a:t>
            </a:r>
          </a:p>
          <a:p>
            <a:pPr algn="just" rtl="1"/>
            <a:r>
              <a:rPr lang="fa-IR" dirty="0" smtClean="0">
                <a:cs typeface="B Mitra" panose="00000400000000000000" pitchFamily="2" charset="-78"/>
              </a:rPr>
              <a:t>در مورد چیزهایی فکر کنید که شما را عصبانی می کند و اینکه چرا چنین چیزی اتفاق می افتد.</a:t>
            </a:r>
          </a:p>
          <a:p>
            <a:pPr algn="just" rtl="1"/>
            <a:r>
              <a:rPr lang="fa-IR" dirty="0" smtClean="0">
                <a:cs typeface="B Mitra" panose="00000400000000000000" pitchFamily="2" charset="-78"/>
              </a:rPr>
              <a:t>شنبه............</a:t>
            </a:r>
          </a:p>
          <a:p>
            <a:pPr algn="just" rtl="1"/>
            <a:r>
              <a:rPr lang="fa-IR" dirty="0" smtClean="0">
                <a:cs typeface="B Mitra" panose="00000400000000000000" pitchFamily="2" charset="-78"/>
              </a:rPr>
              <a:t>یکشنبه............</a:t>
            </a:r>
          </a:p>
          <a:p>
            <a:pPr algn="just" rtl="1"/>
            <a:r>
              <a:rPr lang="fa-IR" dirty="0" smtClean="0">
                <a:cs typeface="B Mitra" panose="00000400000000000000" pitchFamily="2" charset="-78"/>
              </a:rPr>
              <a:t>دوشنبه..............</a:t>
            </a:r>
          </a:p>
          <a:p>
            <a:pPr algn="just" rtl="1"/>
            <a:r>
              <a:rPr lang="fa-IR" dirty="0" smtClean="0">
                <a:cs typeface="B Mitra" panose="00000400000000000000" pitchFamily="2" charset="-78"/>
              </a:rPr>
              <a:t>سه شنبه............</a:t>
            </a:r>
          </a:p>
          <a:p>
            <a:pPr algn="just" rtl="1"/>
            <a:r>
              <a:rPr lang="fa-IR" dirty="0" smtClean="0">
                <a:cs typeface="B Mitra" panose="00000400000000000000" pitchFamily="2" charset="-78"/>
              </a:rPr>
              <a:t>چهارشنبه..........</a:t>
            </a:r>
          </a:p>
          <a:p>
            <a:pPr algn="just" rtl="1"/>
            <a:r>
              <a:rPr lang="fa-IR" dirty="0" smtClean="0">
                <a:cs typeface="B Mitra" panose="00000400000000000000" pitchFamily="2" charset="-78"/>
              </a:rPr>
              <a:t>پنج شنبه........</a:t>
            </a:r>
          </a:p>
          <a:p>
            <a:pPr algn="just" rtl="1"/>
            <a:r>
              <a:rPr lang="fa-IR" dirty="0" smtClean="0">
                <a:cs typeface="B Mitra" panose="00000400000000000000" pitchFamily="2" charset="-78"/>
              </a:rPr>
              <a:t>جمعه............</a:t>
            </a:r>
            <a:endParaRPr lang="en-US" dirty="0">
              <a:cs typeface="B Mitra" panose="00000400000000000000" pitchFamily="2" charset="-78"/>
            </a:endParaRPr>
          </a:p>
        </p:txBody>
      </p:sp>
      <p:pic>
        <p:nvPicPr>
          <p:cNvPr id="8194" name="Picture 2" descr="C:\Users\PC\Pictures\06p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2276872"/>
            <a:ext cx="4200128" cy="38400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2272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بیشترین برانگیزاننده های خشم برای شما چیست؟</a:t>
            </a:r>
          </a:p>
          <a:p>
            <a:pPr algn="just" rtl="1"/>
            <a:r>
              <a:rPr lang="fa-IR" b="1" dirty="0" smtClean="0">
                <a:cs typeface="B Mitra" panose="00000400000000000000" pitchFamily="2" charset="-78"/>
              </a:rPr>
              <a:t>براساس بیشترین قدرت برانگیزانندگی تا کمترین آن پاسخ ها را قرار دهید؟</a:t>
            </a:r>
          </a:p>
          <a:p>
            <a:pPr marL="0" indent="0" algn="just" rtl="1">
              <a:buNone/>
            </a:pPr>
            <a:r>
              <a:rPr lang="fa-IR" b="1" dirty="0" smtClean="0">
                <a:cs typeface="B Mitra" panose="00000400000000000000" pitchFamily="2" charset="-78"/>
              </a:rPr>
              <a:t>1)</a:t>
            </a:r>
          </a:p>
          <a:p>
            <a:pPr marL="0" indent="0" algn="just" rtl="1">
              <a:buNone/>
            </a:pPr>
            <a:r>
              <a:rPr lang="fa-IR" b="1" dirty="0" smtClean="0">
                <a:cs typeface="B Mitra" panose="00000400000000000000" pitchFamily="2" charset="-78"/>
              </a:rPr>
              <a:t>2)</a:t>
            </a:r>
          </a:p>
          <a:p>
            <a:pPr marL="0" indent="0" algn="just" rtl="1">
              <a:buNone/>
            </a:pPr>
            <a:r>
              <a:rPr lang="fa-IR" b="1" dirty="0" smtClean="0">
                <a:cs typeface="B Mitra" panose="00000400000000000000" pitchFamily="2" charset="-78"/>
              </a:rPr>
              <a:t>3)</a:t>
            </a:r>
          </a:p>
          <a:p>
            <a:pPr marL="0" indent="0" algn="just" rtl="1">
              <a:buNone/>
            </a:pPr>
            <a:r>
              <a:rPr lang="fa-IR" b="1" dirty="0" smtClean="0">
                <a:cs typeface="B Mitra" panose="00000400000000000000" pitchFamily="2" charset="-78"/>
              </a:rPr>
              <a:t>4)</a:t>
            </a:r>
          </a:p>
        </p:txBody>
      </p:sp>
    </p:spTree>
    <p:extLst>
      <p:ext uri="{BB962C8B-B14F-4D97-AF65-F5344CB8AC3E}">
        <p14:creationId xmlns:p14="http://schemas.microsoft.com/office/powerpoint/2010/main" val="38160193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Homa" panose="00000400000000000000" pitchFamily="2" charset="-78"/>
              </a:rPr>
              <a:t>چرا خشمگین می شویم؟</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آیا برانگیزاننده های خشم را در قسمت قبل به یاد می آورید؟</a:t>
            </a:r>
          </a:p>
          <a:p>
            <a:pPr algn="just" rtl="1"/>
            <a:r>
              <a:rPr lang="fa-IR" b="1" dirty="0" smtClean="0">
                <a:cs typeface="B Mitra" panose="00000400000000000000" pitchFamily="2" charset="-78"/>
              </a:rPr>
              <a:t>افراد فکر می کنند این برانگیزاننده ها باعث خشم آن ها می شود.</a:t>
            </a:r>
          </a:p>
          <a:p>
            <a:pPr algn="just" rtl="1"/>
            <a:r>
              <a:rPr lang="fa-IR" b="1" dirty="0" smtClean="0">
                <a:cs typeface="B Mitra" panose="00000400000000000000" pitchFamily="2" charset="-78"/>
              </a:rPr>
              <a:t>این برانگیزاننده ها نیستند که سبب خشم ما می شوند زیرا اگر چنین بود در پاسخ به محرک های یکسان همه ما انسان ها باید به یک شکل عمل می کردیم. اما اینطور نیست.</a:t>
            </a:r>
            <a:endParaRPr lang="fa-IR" b="1" dirty="0">
              <a:cs typeface="B Mitra" panose="00000400000000000000" pitchFamily="2" charset="-78"/>
            </a:endParaRPr>
          </a:p>
          <a:p>
            <a:pPr marL="0" indent="0" algn="just" rtl="1">
              <a:buNone/>
            </a:pPr>
            <a:endParaRPr lang="en-US" b="1" dirty="0">
              <a:cs typeface="B Mitra" panose="00000400000000000000" pitchFamily="2" charset="-78"/>
            </a:endParaRPr>
          </a:p>
        </p:txBody>
      </p:sp>
    </p:spTree>
    <p:extLst>
      <p:ext uri="{BB962C8B-B14F-4D97-AF65-F5344CB8AC3E}">
        <p14:creationId xmlns:p14="http://schemas.microsoft.com/office/powerpoint/2010/main" val="3847474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67544" y="1556792"/>
            <a:ext cx="8229600" cy="4525963"/>
          </a:xfrm>
        </p:spPr>
        <p:txBody>
          <a:bodyPr/>
          <a:lstStyle/>
          <a:p>
            <a:pPr algn="r" rtl="1"/>
            <a:r>
              <a:rPr lang="fa-IR" b="1" dirty="0" smtClean="0">
                <a:cs typeface="B Mitra" panose="00000400000000000000" pitchFamily="2" charset="-78"/>
              </a:rPr>
              <a:t>گاهی ممکن است برخی افراد شما را عمدأ خشمگین کنند.</a:t>
            </a:r>
          </a:p>
          <a:p>
            <a:pPr algn="r" rtl="1"/>
            <a:r>
              <a:rPr lang="fa-IR" b="1" dirty="0" smtClean="0">
                <a:cs typeface="B Mitra" panose="00000400000000000000" pitchFamily="2" charset="-78"/>
              </a:rPr>
              <a:t>اما اغلب ممکن است در حال شوخی با شما باشند، بدون منظور حرفی را بزنند یا واقعأ اشتباه کنند.</a:t>
            </a:r>
          </a:p>
          <a:p>
            <a:pPr algn="r" rtl="1"/>
            <a:r>
              <a:rPr lang="fa-IR" b="1" dirty="0" smtClean="0">
                <a:cs typeface="B Mitra" panose="00000400000000000000" pitchFamily="2" charset="-78"/>
              </a:rPr>
              <a:t>آن ها ممکن است حتی ندانند شما به خاطر آن مسأله خشمگین می شوید.</a:t>
            </a:r>
            <a:endParaRPr lang="en-US" b="1" dirty="0">
              <a:cs typeface="B Mitra" panose="00000400000000000000" pitchFamily="2" charset="-78"/>
            </a:endParaRPr>
          </a:p>
        </p:txBody>
      </p:sp>
      <p:sp>
        <p:nvSpPr>
          <p:cNvPr id="4" name="Title 1"/>
          <p:cNvSpPr>
            <a:spLocks noGrp="1"/>
          </p:cNvSpPr>
          <p:nvPr>
            <p:ph type="title"/>
          </p:nvPr>
        </p:nvSpPr>
        <p:spPr/>
        <p:txBody>
          <a:bodyPr/>
          <a:lstStyle/>
          <a:p>
            <a:pPr rtl="1"/>
            <a:r>
              <a:rPr lang="fa-IR" dirty="0" smtClean="0">
                <a:cs typeface="B Homa" panose="00000400000000000000" pitchFamily="2" charset="-78"/>
              </a:rPr>
              <a:t>چرا خشمگین می شویم؟</a:t>
            </a:r>
            <a:endParaRPr lang="en-US" dirty="0">
              <a:cs typeface="B Homa" panose="00000400000000000000" pitchFamily="2" charset="-78"/>
            </a:endParaRPr>
          </a:p>
        </p:txBody>
      </p:sp>
    </p:spTree>
    <p:extLst>
      <p:ext uri="{BB962C8B-B14F-4D97-AF65-F5344CB8AC3E}">
        <p14:creationId xmlns:p14="http://schemas.microsoft.com/office/powerpoint/2010/main" val="693944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داستان سینا و پویا</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r" rtl="1"/>
            <a:r>
              <a:rPr lang="fa-IR" dirty="0" smtClean="0">
                <a:cs typeface="B Mitra" panose="00000400000000000000" pitchFamily="2" charset="-78"/>
              </a:rPr>
              <a:t>هم سینا و هم پویا سر کلاس خندیدند.</a:t>
            </a:r>
          </a:p>
          <a:p>
            <a:pPr algn="r" rtl="1"/>
            <a:r>
              <a:rPr lang="fa-IR" dirty="0" smtClean="0">
                <a:cs typeface="B Mitra" panose="00000400000000000000" pitchFamily="2" charset="-78"/>
              </a:rPr>
              <a:t>معلمشان هر دویشان را توبیخ کرد.</a:t>
            </a:r>
          </a:p>
          <a:p>
            <a:pPr algn="r" rtl="1"/>
            <a:r>
              <a:rPr lang="fa-IR" dirty="0" smtClean="0">
                <a:cs typeface="B Mitra" panose="00000400000000000000" pitchFamily="2" charset="-78"/>
              </a:rPr>
              <a:t>سینا عصبانی نشد اما پویا عصبانی شد.</a:t>
            </a:r>
          </a:p>
          <a:p>
            <a:pPr algn="r" rtl="1"/>
            <a:r>
              <a:rPr lang="fa-IR" dirty="0" smtClean="0">
                <a:cs typeface="B Mitra" panose="00000400000000000000" pitchFamily="2" charset="-78"/>
              </a:rPr>
              <a:t>چرا سینا عصبانی شد اما پویا نشد.</a:t>
            </a:r>
          </a:p>
          <a:p>
            <a:pPr algn="r" rtl="1"/>
            <a:endParaRPr lang="fa-IR" dirty="0">
              <a:cs typeface="B Mitra" panose="00000400000000000000" pitchFamily="2" charset="-78"/>
            </a:endParaRPr>
          </a:p>
          <a:p>
            <a:pPr marL="0" indent="0" algn="r" rtl="1">
              <a:buNone/>
            </a:pPr>
            <a:r>
              <a:rPr lang="fa-IR" dirty="0" smtClean="0">
                <a:cs typeface="B Mitra" panose="00000400000000000000" pitchFamily="2" charset="-78"/>
              </a:rPr>
              <a:t>            سینا                                             پویا</a:t>
            </a:r>
          </a:p>
          <a:p>
            <a:pPr marL="0" indent="0" algn="r" rtl="1">
              <a:buNone/>
            </a:pPr>
            <a:endParaRPr lang="fa-IR" dirty="0" smtClean="0">
              <a:cs typeface="B Mitra" panose="00000400000000000000" pitchFamily="2" charset="-78"/>
            </a:endParaRPr>
          </a:p>
        </p:txBody>
      </p:sp>
      <p:sp>
        <p:nvSpPr>
          <p:cNvPr id="5" name="Oval 4"/>
          <p:cNvSpPr/>
          <p:nvPr/>
        </p:nvSpPr>
        <p:spPr>
          <a:xfrm>
            <a:off x="5089723" y="5013176"/>
            <a:ext cx="3505200" cy="1384176"/>
          </a:xfrm>
          <a:prstGeom prst="ellips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
        <p:nvSpPr>
          <p:cNvPr id="6" name="Oval 5"/>
          <p:cNvSpPr/>
          <p:nvPr/>
        </p:nvSpPr>
        <p:spPr>
          <a:xfrm>
            <a:off x="539552" y="5013176"/>
            <a:ext cx="3505200" cy="16002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a:p>
        </p:txBody>
      </p:sp>
    </p:spTree>
    <p:extLst>
      <p:ext uri="{BB962C8B-B14F-4D97-AF65-F5344CB8AC3E}">
        <p14:creationId xmlns:p14="http://schemas.microsoft.com/office/powerpoint/2010/main" val="2722405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fa-IR" dirty="0" smtClean="0">
                <a:cs typeface="B Mitra" panose="00000400000000000000" pitchFamily="2" charset="-78"/>
              </a:rPr>
              <a:t>ما عصبانی می شویم بر اساس .....</a:t>
            </a:r>
            <a:br>
              <a:rPr lang="fa-IR" dirty="0" smtClean="0">
                <a:cs typeface="B Mitra" panose="00000400000000000000" pitchFamily="2" charset="-78"/>
              </a:rPr>
            </a:br>
            <a:r>
              <a:rPr lang="fa-IR" dirty="0" smtClean="0">
                <a:cs typeface="B Mitra" panose="00000400000000000000" pitchFamily="2" charset="-78"/>
              </a:rPr>
              <a:t/>
            </a:r>
            <a:br>
              <a:rPr lang="fa-IR" dirty="0" smtClean="0">
                <a:cs typeface="B Mitra" panose="00000400000000000000" pitchFamily="2" charset="-78"/>
              </a:rPr>
            </a:br>
            <a:endParaRPr lang="en-US" dirty="0">
              <a:cs typeface="B Mitra" panose="00000400000000000000" pitchFamily="2" charset="-78"/>
            </a:endParaRPr>
          </a:p>
        </p:txBody>
      </p:sp>
      <p:sp>
        <p:nvSpPr>
          <p:cNvPr id="5" name="Subtitle 4"/>
          <p:cNvSpPr>
            <a:spLocks noGrp="1"/>
          </p:cNvSpPr>
          <p:nvPr>
            <p:ph type="subTitle" idx="1"/>
          </p:nvPr>
        </p:nvSpPr>
        <p:spPr/>
        <p:txBody>
          <a:bodyPr/>
          <a:lstStyle/>
          <a:p>
            <a:r>
              <a:rPr lang="fa-IR" b="1" i="1" u="sng" dirty="0">
                <a:solidFill>
                  <a:srgbClr val="C00000"/>
                </a:solidFill>
                <a:effectLst>
                  <a:outerShdw blurRad="38100" dist="38100" dir="2700000" algn="tl">
                    <a:srgbClr val="000000">
                      <a:alpha val="43137"/>
                    </a:srgbClr>
                  </a:outerShdw>
                </a:effectLst>
                <a:cs typeface="B Homa" panose="00000400000000000000" pitchFamily="2" charset="-78"/>
              </a:rPr>
              <a:t>شیوه ای که فکر می کنیم</a:t>
            </a:r>
            <a:endParaRPr lang="en-US" b="1" i="1" u="sng" dirty="0">
              <a:solidFill>
                <a:srgbClr val="C00000"/>
              </a:solidFill>
              <a:effectLst>
                <a:outerShdw blurRad="38100" dist="38100" dir="2700000" algn="tl">
                  <a:srgbClr val="000000">
                    <a:alpha val="43137"/>
                  </a:srgbClr>
                </a:outerShdw>
              </a:effectLst>
              <a:cs typeface="B Homa" panose="00000400000000000000" pitchFamily="2" charset="-78"/>
            </a:endParaRPr>
          </a:p>
        </p:txBody>
      </p:sp>
      <p:pic>
        <p:nvPicPr>
          <p:cNvPr id="9218" name="Picture 2" descr="C:\Users\PC\Pictures\kid-with-drawing-thinking-cloud_53876-5168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11560" y="4581128"/>
            <a:ext cx="1908175"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1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3"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4"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5" dur="1000"/>
                                        <p:tgtEl>
                                          <p:spTgt spid="5">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9218"/>
                                        </p:tgtEl>
                                        <p:attrNameLst>
                                          <p:attrName>style.visibility</p:attrName>
                                        </p:attrNameLst>
                                      </p:cBhvr>
                                      <p:to>
                                        <p:strVal val="visible"/>
                                      </p:to>
                                    </p:set>
                                    <p:animEffect transition="in" filter="fade">
                                      <p:cBhvr>
                                        <p:cTn id="20" dur="500"/>
                                        <p:tgtEl>
                                          <p:spTgt spid="92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داستان مسابقه در مدرسه</a:t>
            </a:r>
            <a:endParaRPr lang="en-US" dirty="0">
              <a:cs typeface="B Homa"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من برای پدرم مهم نبودم که به مدرسه نیامده.</a:t>
            </a:r>
          </a:p>
          <a:p>
            <a:pPr algn="r" rtl="1"/>
            <a:r>
              <a:rPr lang="fa-IR" b="1" dirty="0" smtClean="0">
                <a:solidFill>
                  <a:srgbClr val="C00000"/>
                </a:solidFill>
                <a:effectLst>
                  <a:outerShdw blurRad="38100" dist="38100" dir="2700000" algn="tl">
                    <a:srgbClr val="000000">
                      <a:alpha val="43137"/>
                    </a:srgbClr>
                  </a:outerShdw>
                </a:effectLst>
                <a:cs typeface="B Mitra" panose="00000400000000000000" pitchFamily="2" charset="-78"/>
              </a:rPr>
              <a:t>پدرم هیچگاه من را درک نکرده است.</a:t>
            </a:r>
          </a:p>
          <a:p>
            <a:pPr indent="200025" algn="r" rtl="1">
              <a:buFont typeface="Wingdings" panose="05000000000000000000" pitchFamily="2" charset="2"/>
              <a:buChar char="ü"/>
            </a:pPr>
            <a:r>
              <a:rPr lang="fa-IR" sz="2400" dirty="0" smtClean="0">
                <a:cs typeface="B Mitra" panose="00000400000000000000" pitchFamily="2" charset="-78"/>
              </a:rPr>
              <a:t>اگر افکار بالا را داشته باشید، میزان خشمتان چقدر است؟</a:t>
            </a:r>
          </a:p>
          <a:p>
            <a:pPr indent="0" algn="r" rtl="1">
              <a:buNone/>
            </a:pPr>
            <a:r>
              <a:rPr lang="fa-IR" sz="2400" dirty="0">
                <a:cs typeface="B Mitra" panose="00000400000000000000" pitchFamily="2" charset="-78"/>
              </a:rPr>
              <a:t> </a:t>
            </a:r>
            <a:r>
              <a:rPr lang="fa-IR" sz="2400" dirty="0" smtClean="0">
                <a:cs typeface="B Mitra" panose="00000400000000000000" pitchFamily="2" charset="-78"/>
              </a:rPr>
              <a:t>     خیلی عصبانی         عصبانی                نه خیلی عصبانی</a:t>
            </a:r>
          </a:p>
          <a:p>
            <a:pPr indent="0" algn="r" rtl="1">
              <a:buNone/>
            </a:pPr>
            <a:endParaRPr lang="fa-IR" sz="2400" dirty="0" smtClean="0">
              <a:cs typeface="B Mitra" panose="00000400000000000000" pitchFamily="2" charset="-78"/>
            </a:endParaRPr>
          </a:p>
          <a:p>
            <a:pPr marL="85725" indent="257175" algn="r" rtl="1"/>
            <a:r>
              <a:rPr lang="fa-IR" b="1" dirty="0" smtClean="0">
                <a:solidFill>
                  <a:srgbClr val="00B050"/>
                </a:solidFill>
                <a:effectLst>
                  <a:outerShdw blurRad="38100" dist="38100" dir="2700000" algn="tl">
                    <a:srgbClr val="000000">
                      <a:alpha val="43137"/>
                    </a:srgbClr>
                  </a:outerShdw>
                </a:effectLst>
                <a:cs typeface="B Mitra" panose="00000400000000000000" pitchFamily="2" charset="-78"/>
              </a:rPr>
              <a:t>پدرم نسبت به من بی اهمیت نیست.</a:t>
            </a:r>
          </a:p>
          <a:p>
            <a:pPr marL="85725" indent="257175" algn="r" rtl="1"/>
            <a:r>
              <a:rPr lang="fa-IR" b="1" dirty="0" smtClean="0">
                <a:solidFill>
                  <a:srgbClr val="00B050"/>
                </a:solidFill>
                <a:effectLst>
                  <a:outerShdw blurRad="38100" dist="38100" dir="2700000" algn="tl">
                    <a:srgbClr val="000000">
                      <a:alpha val="43137"/>
                    </a:srgbClr>
                  </a:outerShdw>
                </a:effectLst>
                <a:cs typeface="B Mitra" panose="00000400000000000000" pitchFamily="2" charset="-78"/>
              </a:rPr>
              <a:t>حتمأ کار مهم و فوری برایش پیش آمده که نتوانسته بیاید.</a:t>
            </a:r>
          </a:p>
          <a:p>
            <a:pPr indent="200025" algn="r" rtl="1">
              <a:buFont typeface="Wingdings" panose="05000000000000000000" pitchFamily="2" charset="2"/>
              <a:buChar char="ü"/>
            </a:pPr>
            <a:r>
              <a:rPr lang="fa-IR" sz="2400" dirty="0">
                <a:cs typeface="B Mitra" panose="00000400000000000000" pitchFamily="2" charset="-78"/>
              </a:rPr>
              <a:t>اگر افکار بالا را داشته باشید، میزان خشمتان چقدر است؟</a:t>
            </a:r>
          </a:p>
          <a:p>
            <a:pPr indent="0" algn="r" rtl="1">
              <a:buNone/>
            </a:pPr>
            <a:r>
              <a:rPr lang="fa-IR" sz="2400" dirty="0">
                <a:cs typeface="B Mitra" panose="00000400000000000000" pitchFamily="2" charset="-78"/>
              </a:rPr>
              <a:t>      خیلی عصبانی         عصبانی                نه خیلی عصبانی</a:t>
            </a:r>
          </a:p>
          <a:p>
            <a:pPr marL="266700" indent="95250" algn="r" rtl="1">
              <a:buNone/>
            </a:pPr>
            <a:endParaRPr lang="fa-IR" sz="2400" b="1" dirty="0" smtClean="0">
              <a:solidFill>
                <a:srgbClr val="00B050"/>
              </a:solidFill>
              <a:effectLst>
                <a:outerShdw blurRad="38100" dist="38100" dir="2700000" algn="tl">
                  <a:srgbClr val="000000">
                    <a:alpha val="43137"/>
                  </a:srgbClr>
                </a:outerShdw>
              </a:effectLst>
              <a:cs typeface="B Mitra" panose="00000400000000000000" pitchFamily="2" charset="-78"/>
            </a:endParaRPr>
          </a:p>
        </p:txBody>
      </p:sp>
    </p:spTree>
    <p:extLst>
      <p:ext uri="{BB962C8B-B14F-4D97-AF65-F5344CB8AC3E}">
        <p14:creationId xmlns:p14="http://schemas.microsoft.com/office/powerpoint/2010/main" val="3734511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C00000"/>
                </a:solidFill>
                <a:effectLst>
                  <a:outerShdw blurRad="38100" dist="38100" dir="2700000" algn="tl">
                    <a:srgbClr val="000000">
                      <a:alpha val="43137"/>
                    </a:srgbClr>
                  </a:outerShdw>
                </a:effectLst>
                <a:cs typeface="B Homa" panose="00000400000000000000" pitchFamily="2" charset="-78"/>
              </a:rPr>
              <a:t>عینک خشم</a:t>
            </a:r>
            <a:endParaRPr lang="en-US" dirty="0">
              <a:solidFill>
                <a:srgbClr val="C00000"/>
              </a:solidFill>
              <a:effectLst>
                <a:outerShdw blurRad="38100" dist="38100" dir="2700000" algn="tl">
                  <a:srgbClr val="000000">
                    <a:alpha val="43137"/>
                  </a:srgbClr>
                </a:outerShdw>
              </a:effectLst>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عینک بزرگنمایی</a:t>
            </a:r>
          </a:p>
          <a:p>
            <a:pPr algn="just" rtl="1"/>
            <a:r>
              <a:rPr lang="fa-IR" sz="2800" b="1" dirty="0" smtClean="0">
                <a:cs typeface="B Mitra" panose="00000400000000000000" pitchFamily="2" charset="-78"/>
              </a:rPr>
              <a:t>این عینک باعث می شود مسائل را بزرگتر، بدتر و مهم تر از آنچه که واقعأ هستند ببینیم.</a:t>
            </a:r>
          </a:p>
          <a:p>
            <a:pPr algn="just" rtl="1"/>
            <a:r>
              <a:rPr lang="fa-IR" b="1" dirty="0" smtClean="0">
                <a:solidFill>
                  <a:schemeClr val="accent4">
                    <a:lumMod val="50000"/>
                  </a:schemeClr>
                </a:solidFill>
                <a:effectLst>
                  <a:outerShdw blurRad="38100" dist="38100" dir="2700000" algn="tl">
                    <a:srgbClr val="000000">
                      <a:alpha val="43137"/>
                    </a:srgbClr>
                  </a:outerShdw>
                </a:effectLst>
                <a:cs typeface="B Mitra" panose="00000400000000000000" pitchFamily="2" charset="-78"/>
              </a:rPr>
              <a:t>عینک باور-ساز</a:t>
            </a:r>
          </a:p>
          <a:p>
            <a:pPr algn="just" rtl="1"/>
            <a:r>
              <a:rPr lang="fa-IR" sz="2800" b="1" dirty="0" smtClean="0">
                <a:cs typeface="B Mitra" panose="00000400000000000000" pitchFamily="2" charset="-78"/>
              </a:rPr>
              <a:t>این عینک باعث می شود مسائل را درست بپنداریم هرچند نمیدانیم آن ها درست اند یا غلط.</a:t>
            </a:r>
          </a:p>
          <a:p>
            <a:pPr marL="800100" indent="-457200" algn="just" rtl="1">
              <a:buFont typeface="Wingdings" panose="05000000000000000000" pitchFamily="2" charset="2"/>
              <a:buChar char="ü"/>
            </a:pPr>
            <a:r>
              <a:rPr lang="fa-IR" sz="2800" b="1" dirty="0" smtClean="0">
                <a:cs typeface="B Mitra" panose="00000400000000000000" pitchFamily="2" charset="-78"/>
              </a:rPr>
              <a:t>ارتباط میان پرنده خشمگین و عینک خشم</a:t>
            </a:r>
            <a:endParaRPr lang="en-US" sz="2800" b="1" dirty="0">
              <a:cs typeface="B Mitra" panose="00000400000000000000" pitchFamily="2" charset="-78"/>
            </a:endParaRPr>
          </a:p>
        </p:txBody>
      </p:sp>
      <p:pic>
        <p:nvPicPr>
          <p:cNvPr id="10243" name="Picture 3" descr="C:\Users\PC\Pictures\image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5157192"/>
            <a:ext cx="3248025" cy="1409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0341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circle(in)">
                                      <p:cBhvr>
                                        <p:cTn id="17" dur="20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fade">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fade">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barn(inVertical)">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0243"/>
                                        </p:tgtEl>
                                        <p:attrNameLst>
                                          <p:attrName>style.visibility</p:attrName>
                                        </p:attrNameLst>
                                      </p:cBhvr>
                                      <p:to>
                                        <p:strVal val="visible"/>
                                      </p:to>
                                    </p:set>
                                    <p:animEffect transition="in" filter="barn(inVertical)">
                                      <p:cBhvr>
                                        <p:cTn id="37" dur="500"/>
                                        <p:tgtEl>
                                          <p:spTgt spid="10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علائم فیزیکی خشم</a:t>
            </a:r>
            <a:endParaRPr lang="en-US" dirty="0">
              <a:cs typeface="B Homa" panose="00000400000000000000" pitchFamily="2" charset="-78"/>
            </a:endParaRPr>
          </a:p>
        </p:txBody>
      </p:sp>
      <p:sp>
        <p:nvSpPr>
          <p:cNvPr id="3" name="Content Placeholder 2"/>
          <p:cNvSpPr>
            <a:spLocks noGrp="1"/>
          </p:cNvSpPr>
          <p:nvPr>
            <p:ph idx="1"/>
          </p:nvPr>
        </p:nvSpPr>
        <p:spPr/>
        <p:txBody>
          <a:bodyPr>
            <a:normAutofit lnSpcReduction="10000"/>
          </a:bodyPr>
          <a:lstStyle/>
          <a:p>
            <a:pPr algn="just" rtl="1"/>
            <a:r>
              <a:rPr lang="fa-IR" b="1" dirty="0" smtClean="0">
                <a:cs typeface="B Mitra" panose="00000400000000000000" pitchFamily="2" charset="-78"/>
              </a:rPr>
              <a:t>احساس پر شدن مغز از افکار منفی</a:t>
            </a:r>
          </a:p>
          <a:p>
            <a:pPr algn="just" rtl="1"/>
            <a:r>
              <a:rPr lang="fa-IR" b="1" dirty="0" smtClean="0">
                <a:cs typeface="B Mitra" panose="00000400000000000000" pitchFamily="2" charset="-78"/>
              </a:rPr>
              <a:t>احساس جیغ زدن و فریاد زدن</a:t>
            </a:r>
          </a:p>
          <a:p>
            <a:pPr algn="just" rtl="1"/>
            <a:r>
              <a:rPr lang="fa-IR" b="1" dirty="0" smtClean="0">
                <a:cs typeface="B Mitra" panose="00000400000000000000" pitchFamily="2" charset="-78"/>
              </a:rPr>
              <a:t>به هم فشردن دندان ها</a:t>
            </a:r>
          </a:p>
          <a:p>
            <a:pPr algn="just" rtl="1"/>
            <a:r>
              <a:rPr lang="fa-IR" b="1" dirty="0" smtClean="0">
                <a:cs typeface="B Mitra" panose="00000400000000000000" pitchFamily="2" charset="-78"/>
              </a:rPr>
              <a:t>اخم کردن</a:t>
            </a:r>
          </a:p>
          <a:p>
            <a:pPr algn="just" rtl="1"/>
            <a:r>
              <a:rPr lang="fa-IR" b="1" dirty="0" smtClean="0">
                <a:cs typeface="B Mitra" panose="00000400000000000000" pitchFamily="2" charset="-78"/>
              </a:rPr>
              <a:t>مشت کردن دست ها</a:t>
            </a:r>
          </a:p>
          <a:p>
            <a:pPr algn="just" rtl="1"/>
            <a:r>
              <a:rPr lang="fa-IR" b="1" dirty="0" smtClean="0">
                <a:cs typeface="B Mitra" panose="00000400000000000000" pitchFamily="2" charset="-78"/>
              </a:rPr>
              <a:t>افزایش ضربان قلب</a:t>
            </a:r>
          </a:p>
          <a:p>
            <a:pPr algn="just" rtl="1"/>
            <a:r>
              <a:rPr lang="fa-IR" b="1" dirty="0" smtClean="0">
                <a:cs typeface="B Mitra" panose="00000400000000000000" pitchFamily="2" charset="-78"/>
              </a:rPr>
              <a:t>احساس سوزش معده</a:t>
            </a:r>
          </a:p>
          <a:p>
            <a:pPr algn="just" rtl="1"/>
            <a:r>
              <a:rPr lang="fa-IR" b="1" dirty="0" smtClean="0">
                <a:cs typeface="B Mitra" panose="00000400000000000000" pitchFamily="2" charset="-78"/>
              </a:rPr>
              <a:t>افزایش حرارت بدن</a:t>
            </a:r>
          </a:p>
          <a:p>
            <a:pPr algn="just" rtl="1"/>
            <a:endParaRPr lang="en-US" b="1" dirty="0">
              <a:cs typeface="B Mitra" panose="00000400000000000000" pitchFamily="2" charset="-78"/>
            </a:endParaRPr>
          </a:p>
        </p:txBody>
      </p:sp>
      <p:pic>
        <p:nvPicPr>
          <p:cNvPr id="11266" name="Picture 2" descr="C:\Users\PC\Pictures\5601d62542804df1f329a45814cc53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772816"/>
            <a:ext cx="2114550" cy="38884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5100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395536" y="1340768"/>
            <a:ext cx="8229600" cy="4525963"/>
          </a:xfrm>
        </p:spPr>
        <p:txBody>
          <a:bodyPr/>
          <a:lstStyle/>
          <a:p>
            <a:pPr algn="just" rtl="1"/>
            <a:r>
              <a:rPr lang="fa-IR" b="1" dirty="0" smtClean="0">
                <a:cs typeface="B Mitra" panose="00000400000000000000" pitchFamily="2" charset="-78"/>
              </a:rPr>
              <a:t> سعی کنید علائم هشدار دهنده بدن در مورد خشم را بنویسید.</a:t>
            </a:r>
          </a:p>
          <a:p>
            <a:pPr algn="just" rtl="1"/>
            <a:r>
              <a:rPr lang="fa-IR" b="1" dirty="0" smtClean="0">
                <a:cs typeface="B Mitra" panose="00000400000000000000" pitchFamily="2" charset="-78"/>
              </a:rPr>
              <a:t>وقتی عصبانی می شوید چه کار می کنید؟</a:t>
            </a:r>
          </a:p>
          <a:p>
            <a:pPr algn="just" rtl="1"/>
            <a:r>
              <a:rPr lang="fa-IR" b="1" dirty="0" smtClean="0">
                <a:cs typeface="B Mitra" panose="00000400000000000000" pitchFamily="2" charset="-78"/>
              </a:rPr>
              <a:t>هر چقدر بیشتر علائم جسمانی داشته باشید بیشتر به پرنده عصبانی غذا می دهید و هر چقدر این مسأله ادامه یابد شما عصبانی تر می شوید.</a:t>
            </a:r>
          </a:p>
          <a:p>
            <a:pPr algn="just" rtl="1"/>
            <a:endParaRPr lang="en-US" b="1" dirty="0">
              <a:cs typeface="B Mitra" panose="00000400000000000000" pitchFamily="2" charset="-78"/>
            </a:endParaRPr>
          </a:p>
        </p:txBody>
      </p:sp>
      <p:pic>
        <p:nvPicPr>
          <p:cNvPr id="12290" name="Picture 2" descr="C:\Users\PC\Pictures\images (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229100"/>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50001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تعریف خشم</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خشم هیجانی است که در زمان احساس تهدید و محرک های آزارنده ایجاد می شود.</a:t>
            </a:r>
          </a:p>
          <a:p>
            <a:pPr algn="just" rtl="1"/>
            <a:r>
              <a:rPr lang="fa-IR" b="1" dirty="0" smtClean="0">
                <a:cs typeface="B Mitra" panose="00000400000000000000" pitchFamily="2" charset="-78"/>
              </a:rPr>
              <a:t>افراد خشمگین اغلب با عصبانیت به چیزهایی واکنش نشان می دهند که به طور واقعی آسیب کمی دارند اما آن ها احساس می کنند که برای آن ها خیلی آزارنده است.</a:t>
            </a:r>
          </a:p>
          <a:p>
            <a:pPr algn="just" rtl="1"/>
            <a:r>
              <a:rPr lang="fa-IR" b="1" dirty="0" smtClean="0">
                <a:cs typeface="B Mitra" panose="00000400000000000000" pitchFamily="2" charset="-78"/>
              </a:rPr>
              <a:t>خشم واکنش به چیزی است که آن چیز تنها ممکن است در فکر و ادراک ما وجود داشته باشد.</a:t>
            </a:r>
          </a:p>
          <a:p>
            <a:pPr algn="just" rtl="1"/>
            <a:endParaRPr lang="en-US" b="1" dirty="0">
              <a:cs typeface="B Mitra" panose="00000400000000000000" pitchFamily="2" charset="-78"/>
            </a:endParaRPr>
          </a:p>
        </p:txBody>
      </p:sp>
      <p:pic>
        <p:nvPicPr>
          <p:cNvPr id="1026" name="Picture 2" descr="C:\Users\PC\Pictures\helping-children-deal-with-ange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9" y="5157192"/>
            <a:ext cx="1944216" cy="10579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64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b="1" dirty="0" smtClean="0">
                <a:cs typeface="B Homa" panose="00000400000000000000" pitchFamily="2" charset="-78"/>
              </a:rPr>
              <a:t>رفتارهای نامناسب</a:t>
            </a:r>
            <a:endParaRPr lang="en-US" b="1" dirty="0">
              <a:cs typeface="B Homa" panose="00000400000000000000" pitchFamily="2" charset="-78"/>
            </a:endParaRPr>
          </a:p>
        </p:txBody>
      </p:sp>
      <p:sp>
        <p:nvSpPr>
          <p:cNvPr id="3" name="Content Placeholder 2"/>
          <p:cNvSpPr>
            <a:spLocks noGrp="1"/>
          </p:cNvSpPr>
          <p:nvPr>
            <p:ph idx="1"/>
          </p:nvPr>
        </p:nvSpPr>
        <p:spPr/>
        <p:txBody>
          <a:bodyPr>
            <a:normAutofit fontScale="62500" lnSpcReduction="20000"/>
          </a:bodyPr>
          <a:lstStyle/>
          <a:p>
            <a:pPr algn="r" rtl="1"/>
            <a:r>
              <a:rPr lang="fa-IR" dirty="0" smtClean="0">
                <a:cs typeface="B Mitra" panose="00000400000000000000" pitchFamily="2" charset="-78"/>
              </a:rPr>
              <a:t>اخم کردن</a:t>
            </a:r>
          </a:p>
          <a:p>
            <a:pPr algn="r" rtl="1"/>
            <a:r>
              <a:rPr lang="fa-IR" dirty="0" smtClean="0">
                <a:cs typeface="B Mitra" panose="00000400000000000000" pitchFamily="2" charset="-78"/>
              </a:rPr>
              <a:t>جیغ کشیدن</a:t>
            </a:r>
          </a:p>
          <a:p>
            <a:pPr algn="r" rtl="1"/>
            <a:r>
              <a:rPr lang="fa-IR" dirty="0" smtClean="0">
                <a:cs typeface="B Mitra" panose="00000400000000000000" pitchFamily="2" charset="-78"/>
              </a:rPr>
              <a:t>فحش دادن</a:t>
            </a:r>
          </a:p>
          <a:p>
            <a:pPr algn="r" rtl="1"/>
            <a:r>
              <a:rPr lang="fa-IR" dirty="0" smtClean="0">
                <a:cs typeface="B Mitra" panose="00000400000000000000" pitchFamily="2" charset="-78"/>
              </a:rPr>
              <a:t>داد زدن</a:t>
            </a:r>
          </a:p>
          <a:p>
            <a:pPr algn="r" rtl="1"/>
            <a:r>
              <a:rPr lang="fa-IR" dirty="0" smtClean="0">
                <a:cs typeface="B Mitra" panose="00000400000000000000" pitchFamily="2" charset="-78"/>
              </a:rPr>
              <a:t>کتک زدن</a:t>
            </a:r>
          </a:p>
          <a:p>
            <a:pPr algn="r" rtl="1"/>
            <a:r>
              <a:rPr lang="fa-IR" dirty="0" smtClean="0">
                <a:cs typeface="B Mitra" panose="00000400000000000000" pitchFamily="2" charset="-78"/>
              </a:rPr>
              <a:t>شکلک در آوردن</a:t>
            </a:r>
          </a:p>
          <a:p>
            <a:pPr algn="r" rtl="1"/>
            <a:r>
              <a:rPr lang="fa-IR" dirty="0" smtClean="0">
                <a:cs typeface="B Mitra" panose="00000400000000000000" pitchFamily="2" charset="-78"/>
              </a:rPr>
              <a:t>پشت چشم نازک کردن</a:t>
            </a:r>
          </a:p>
          <a:p>
            <a:pPr algn="r" rtl="1"/>
            <a:r>
              <a:rPr lang="fa-IR" dirty="0" smtClean="0">
                <a:cs typeface="B Mitra" panose="00000400000000000000" pitchFamily="2" charset="-78"/>
              </a:rPr>
              <a:t>شایعه پراکنی</a:t>
            </a:r>
          </a:p>
          <a:p>
            <a:pPr algn="r" rtl="1"/>
            <a:r>
              <a:rPr lang="fa-IR" dirty="0" smtClean="0">
                <a:cs typeface="B Mitra" panose="00000400000000000000" pitchFamily="2" charset="-78"/>
              </a:rPr>
              <a:t>برملاکردن رازها</a:t>
            </a:r>
          </a:p>
          <a:p>
            <a:pPr algn="r" rtl="1"/>
            <a:r>
              <a:rPr lang="fa-IR" dirty="0" smtClean="0">
                <a:cs typeface="B Mitra" panose="00000400000000000000" pitchFamily="2" charset="-78"/>
              </a:rPr>
              <a:t>متفق شدن علیه کسی</a:t>
            </a:r>
          </a:p>
          <a:p>
            <a:pPr algn="r" rtl="1"/>
            <a:r>
              <a:rPr lang="fa-IR" dirty="0" smtClean="0">
                <a:cs typeface="B Mitra" panose="00000400000000000000" pitchFamily="2" charset="-78"/>
              </a:rPr>
              <a:t>صحبت نکردن با فرد مورد نظر</a:t>
            </a:r>
          </a:p>
          <a:p>
            <a:pPr algn="r" rtl="1"/>
            <a:r>
              <a:rPr lang="fa-IR" dirty="0" smtClean="0">
                <a:cs typeface="B Mitra" panose="00000400000000000000" pitchFamily="2" charset="-78"/>
              </a:rPr>
              <a:t>تلافی کردن</a:t>
            </a:r>
          </a:p>
          <a:p>
            <a:pPr algn="r" rtl="1"/>
            <a:r>
              <a:rPr lang="fa-IR" dirty="0">
                <a:cs typeface="B Mitra" panose="00000400000000000000" pitchFamily="2" charset="-78"/>
              </a:rPr>
              <a:t>محکم کوبیدن در</a:t>
            </a:r>
          </a:p>
          <a:p>
            <a:pPr algn="r" rtl="1"/>
            <a:r>
              <a:rPr lang="fa-IR" dirty="0">
                <a:cs typeface="B Mitra" panose="00000400000000000000" pitchFamily="2" charset="-78"/>
              </a:rPr>
              <a:t>سرزنش کردن</a:t>
            </a:r>
            <a:endParaRPr lang="en-US" dirty="0">
              <a:cs typeface="B Mitra" panose="00000400000000000000" pitchFamily="2" charset="-78"/>
            </a:endParaRPr>
          </a:p>
          <a:p>
            <a:pPr algn="r" rtl="1"/>
            <a:endParaRPr lang="en-US" dirty="0">
              <a:cs typeface="B Mitra" panose="00000400000000000000" pitchFamily="2" charset="-78"/>
            </a:endParaRPr>
          </a:p>
        </p:txBody>
      </p:sp>
    </p:spTree>
    <p:extLst>
      <p:ext uri="{BB962C8B-B14F-4D97-AF65-F5344CB8AC3E}">
        <p14:creationId xmlns:p14="http://schemas.microsoft.com/office/powerpoint/2010/main" val="408352152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تأثیرات خشم بر انسان</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درگیر مجادله شدن</a:t>
            </a:r>
          </a:p>
          <a:p>
            <a:pPr algn="just" rtl="1"/>
            <a:r>
              <a:rPr lang="fa-IR" b="1" dirty="0" smtClean="0">
                <a:cs typeface="B Mitra" panose="00000400000000000000" pitchFamily="2" charset="-78"/>
              </a:rPr>
              <a:t>در دردسر افتادن</a:t>
            </a:r>
          </a:p>
          <a:p>
            <a:pPr algn="just" rtl="1"/>
            <a:r>
              <a:rPr lang="fa-IR" b="1" dirty="0" smtClean="0">
                <a:cs typeface="B Mitra" panose="00000400000000000000" pitchFamily="2" charset="-78"/>
              </a:rPr>
              <a:t>تنها ماندن</a:t>
            </a:r>
          </a:p>
          <a:p>
            <a:pPr algn="just" rtl="1"/>
            <a:r>
              <a:rPr lang="fa-IR" b="1" dirty="0" smtClean="0">
                <a:cs typeface="B Mitra" panose="00000400000000000000" pitchFamily="2" charset="-78"/>
              </a:rPr>
              <a:t>از مدرسه اخراج شدن</a:t>
            </a:r>
          </a:p>
          <a:p>
            <a:pPr algn="just" rtl="1"/>
            <a:r>
              <a:rPr lang="fa-IR" b="1" dirty="0" smtClean="0">
                <a:cs typeface="B Mitra" panose="00000400000000000000" pitchFamily="2" charset="-78"/>
              </a:rPr>
              <a:t>سردرد و دل درد گرفتن</a:t>
            </a:r>
          </a:p>
          <a:p>
            <a:pPr algn="just" rtl="1"/>
            <a:r>
              <a:rPr lang="fa-IR" b="1" dirty="0" smtClean="0">
                <a:cs typeface="B Mitra" panose="00000400000000000000" pitchFamily="2" charset="-78"/>
              </a:rPr>
              <a:t>احساس غم، گناه و خجالت کردن</a:t>
            </a:r>
            <a:endParaRPr lang="en-US" b="1" dirty="0">
              <a:cs typeface="B Mitra" panose="00000400000000000000" pitchFamily="2" charset="-78"/>
            </a:endParaRPr>
          </a:p>
        </p:txBody>
      </p:sp>
    </p:spTree>
    <p:extLst>
      <p:ext uri="{BB962C8B-B14F-4D97-AF65-F5344CB8AC3E}">
        <p14:creationId xmlns:p14="http://schemas.microsoft.com/office/powerpoint/2010/main" val="160910154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fa-IR" dirty="0" smtClean="0">
                <a:cs typeface="B Homa" panose="00000400000000000000" pitchFamily="2" charset="-78"/>
              </a:rPr>
              <a:t>اتفاقات بعد از خشم</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تأسف</a:t>
            </a:r>
          </a:p>
          <a:p>
            <a:pPr algn="just" rtl="1"/>
            <a:r>
              <a:rPr lang="fa-IR" b="1" dirty="0" smtClean="0">
                <a:cs typeface="B Mitra" panose="00000400000000000000" pitchFamily="2" charset="-78"/>
              </a:rPr>
              <a:t>معذرت خواهی</a:t>
            </a:r>
          </a:p>
          <a:p>
            <a:pPr algn="just" rtl="1"/>
            <a:r>
              <a:rPr lang="fa-IR" b="1" dirty="0" smtClean="0">
                <a:cs typeface="B Mitra" panose="00000400000000000000" pitchFamily="2" charset="-78"/>
              </a:rPr>
              <a:t>داستانی در مورد خشم</a:t>
            </a:r>
          </a:p>
          <a:p>
            <a:pPr algn="just" rtl="1"/>
            <a:r>
              <a:rPr lang="fa-IR" b="1" dirty="0" smtClean="0">
                <a:cs typeface="B Mitra" panose="00000400000000000000" pitchFamily="2" charset="-78"/>
              </a:rPr>
              <a:t>کشیدن نقاشی پرنده عصبانی</a:t>
            </a:r>
          </a:p>
          <a:p>
            <a:pPr algn="just" rtl="1"/>
            <a:r>
              <a:rPr lang="fa-IR" b="1" dirty="0" smtClean="0">
                <a:cs typeface="B Mitra" panose="00000400000000000000" pitchFamily="2" charset="-78"/>
              </a:rPr>
              <a:t>فکر کردن و عمل کردن به شیوه متفاوت</a:t>
            </a:r>
          </a:p>
          <a:p>
            <a:pPr algn="just" rtl="1"/>
            <a:r>
              <a:rPr lang="fa-IR" b="1" dirty="0" smtClean="0">
                <a:cs typeface="B Mitra" panose="00000400000000000000" pitchFamily="2" charset="-78"/>
              </a:rPr>
              <a:t>عمل کردن مانند یک کارآگاه</a:t>
            </a:r>
          </a:p>
        </p:txBody>
      </p:sp>
      <p:pic>
        <p:nvPicPr>
          <p:cNvPr id="13314" name="Picture 2" descr="C:\Users\PC\Pictures\download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1268760"/>
            <a:ext cx="1543050" cy="1872208"/>
          </a:xfrm>
          <a:prstGeom prst="rect">
            <a:avLst/>
          </a:prstGeom>
          <a:noFill/>
          <a:extLst>
            <a:ext uri="{909E8E84-426E-40DD-AFC4-6F175D3DCCD1}">
              <a14:hiddenFill xmlns:a14="http://schemas.microsoft.com/office/drawing/2010/main">
                <a:solidFill>
                  <a:srgbClr val="FFFFFF"/>
                </a:solidFill>
              </a14:hiddenFill>
            </a:ext>
          </a:extLst>
        </p:spPr>
      </p:pic>
      <p:pic>
        <p:nvPicPr>
          <p:cNvPr id="13315" name="Picture 3" descr="C:\Users\PC\Pictures\png-detective-cartoon-detective-476.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552" y="3645024"/>
            <a:ext cx="2119113" cy="2474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54801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a-IR" sz="4000" dirty="0" smtClean="0">
                <a:cs typeface="B Homa" panose="00000400000000000000" pitchFamily="2" charset="-78"/>
              </a:rPr>
              <a:t>جستجوی حقیقت مثل یک کارآگاه</a:t>
            </a:r>
            <a:endParaRPr lang="en-US" sz="4000" dirty="0">
              <a:cs typeface="B Homa" panose="00000400000000000000" pitchFamily="2" charset="-78"/>
            </a:endParaRPr>
          </a:p>
        </p:txBody>
      </p:sp>
      <p:sp>
        <p:nvSpPr>
          <p:cNvPr id="3" name="Content Placeholder 2"/>
          <p:cNvSpPr>
            <a:spLocks noGrp="1"/>
          </p:cNvSpPr>
          <p:nvPr>
            <p:ph idx="1"/>
          </p:nvPr>
        </p:nvSpPr>
        <p:spPr/>
        <p:txBody>
          <a:bodyPr>
            <a:normAutofit lnSpcReduction="10000"/>
          </a:bodyPr>
          <a:lstStyle/>
          <a:p>
            <a:pPr algn="r" rtl="1"/>
            <a:r>
              <a:rPr lang="fa-IR" b="1" dirty="0" smtClean="0">
                <a:cs typeface="B Mitra" panose="00000400000000000000" pitchFamily="2" charset="-78"/>
              </a:rPr>
              <a:t>چرا خشمگین می شوم؟</a:t>
            </a:r>
          </a:p>
          <a:p>
            <a:pPr algn="r" rtl="1"/>
            <a:r>
              <a:rPr lang="fa-IR" b="1" dirty="0" smtClean="0">
                <a:cs typeface="B Mitra" panose="00000400000000000000" pitchFamily="2" charset="-78"/>
              </a:rPr>
              <a:t>اثرات خشم من چیست؟</a:t>
            </a:r>
          </a:p>
          <a:p>
            <a:pPr algn="r" rtl="1"/>
            <a:r>
              <a:rPr lang="fa-IR" b="1" dirty="0" smtClean="0">
                <a:cs typeface="B Mitra" panose="00000400000000000000" pitchFamily="2" charset="-78"/>
              </a:rPr>
              <a:t>من چگونه فکر می کنم؟</a:t>
            </a:r>
          </a:p>
          <a:p>
            <a:pPr algn="r" rtl="1"/>
            <a:r>
              <a:rPr lang="fa-IR" b="1" dirty="0" smtClean="0">
                <a:cs typeface="B Mitra" panose="00000400000000000000" pitchFamily="2" charset="-78"/>
              </a:rPr>
              <a:t>حقیقت در مورد آن موقعیت چیست؟</a:t>
            </a:r>
          </a:p>
          <a:p>
            <a:pPr algn="r" rtl="1"/>
            <a:r>
              <a:rPr lang="fa-IR" b="1" dirty="0" smtClean="0">
                <a:cs typeface="B Mitra" panose="00000400000000000000" pitchFamily="2" charset="-78"/>
              </a:rPr>
              <a:t>آیا من مبتنی بر حقایق فکر می کنم؟</a:t>
            </a:r>
          </a:p>
          <a:p>
            <a:pPr algn="r" rtl="1"/>
            <a:r>
              <a:rPr lang="fa-IR" b="1" dirty="0" smtClean="0">
                <a:cs typeface="B Mitra" panose="00000400000000000000" pitchFamily="2" charset="-78"/>
              </a:rPr>
              <a:t>آیا عینک خشم را بر چشم دارم؟</a:t>
            </a:r>
          </a:p>
          <a:p>
            <a:pPr algn="r" rtl="1"/>
            <a:r>
              <a:rPr lang="fa-IR" b="1" dirty="0" smtClean="0">
                <a:cs typeface="B Mitra" panose="00000400000000000000" pitchFamily="2" charset="-78"/>
              </a:rPr>
              <a:t>آیا واقعأ نیاز است که عصبانی شوم؟</a:t>
            </a:r>
          </a:p>
          <a:p>
            <a:pPr algn="r" rtl="1"/>
            <a:r>
              <a:rPr lang="fa-IR" b="1" dirty="0" smtClean="0">
                <a:cs typeface="B Mitra" panose="00000400000000000000" pitchFamily="2" charset="-78"/>
              </a:rPr>
              <a:t>آیا ارزش داشت خشمگین شوم؟</a:t>
            </a:r>
            <a:endParaRPr lang="en-US" b="1" dirty="0">
              <a:cs typeface="B Mitra" panose="00000400000000000000" pitchFamily="2" charset="-78"/>
            </a:endParaRPr>
          </a:p>
        </p:txBody>
      </p:sp>
    </p:spTree>
    <p:extLst>
      <p:ext uri="{BB962C8B-B14F-4D97-AF65-F5344CB8AC3E}">
        <p14:creationId xmlns:p14="http://schemas.microsoft.com/office/powerpoint/2010/main" val="36795645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فواید کارآگاه بودن</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r" rtl="1"/>
            <a:r>
              <a:rPr lang="fa-IR" b="1" dirty="0" smtClean="0">
                <a:cs typeface="B Mitra" panose="00000400000000000000" pitchFamily="2" charset="-78"/>
              </a:rPr>
              <a:t>می فهمیم که گاهی بیهوده خشمگین می شویم.</a:t>
            </a:r>
            <a:endParaRPr lang="fa-IR" b="1" dirty="0">
              <a:cs typeface="B Mitra" panose="00000400000000000000" pitchFamily="2" charset="-78"/>
            </a:endParaRPr>
          </a:p>
          <a:p>
            <a:pPr algn="r" rtl="1"/>
            <a:r>
              <a:rPr lang="fa-IR" b="1" dirty="0" smtClean="0">
                <a:cs typeface="B Mitra" panose="00000400000000000000" pitchFamily="2" charset="-78"/>
              </a:rPr>
              <a:t>راحت تر خودمان را آرام می کنیم.</a:t>
            </a:r>
          </a:p>
          <a:p>
            <a:pPr algn="r" rtl="1"/>
            <a:r>
              <a:rPr lang="fa-IR" b="1" dirty="0" smtClean="0">
                <a:cs typeface="B Mitra" panose="00000400000000000000" pitchFamily="2" charset="-78"/>
              </a:rPr>
              <a:t>کمتر و کمتر عصبانی می شویم.</a:t>
            </a:r>
          </a:p>
          <a:p>
            <a:pPr algn="r" rtl="1"/>
            <a:r>
              <a:rPr lang="fa-IR" b="1" dirty="0" smtClean="0">
                <a:cs typeface="B Mitra" panose="00000400000000000000" pitchFamily="2" charset="-78"/>
              </a:rPr>
              <a:t>به پرنده عصبانی خود کمتر غذا می دهیم.</a:t>
            </a:r>
          </a:p>
          <a:p>
            <a:pPr algn="r" rtl="1"/>
            <a:r>
              <a:rPr lang="fa-IR" b="1" dirty="0" smtClean="0">
                <a:cs typeface="B Mitra" panose="00000400000000000000" pitchFamily="2" charset="-78"/>
              </a:rPr>
              <a:t>پرنده ما کوچک و کوچک تر می شود.</a:t>
            </a:r>
            <a:endParaRPr lang="en-US" b="1" dirty="0">
              <a:cs typeface="B Mitra" panose="00000400000000000000" pitchFamily="2" charset="-78"/>
            </a:endParaRPr>
          </a:p>
        </p:txBody>
      </p:sp>
    </p:spTree>
    <p:extLst>
      <p:ext uri="{BB962C8B-B14F-4D97-AF65-F5344CB8AC3E}">
        <p14:creationId xmlns:p14="http://schemas.microsoft.com/office/powerpoint/2010/main" val="34489016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smtClean="0">
                <a:cs typeface="B Homa" panose="00000400000000000000" pitchFamily="2" charset="-78"/>
              </a:rPr>
              <a:t>پاسخ به سؤالات زیر در مورد یک روز خشمگین</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آیا مسائل را با عینک خشم دیدم؟</a:t>
            </a:r>
          </a:p>
          <a:p>
            <a:pPr algn="just" rtl="1"/>
            <a:r>
              <a:rPr lang="fa-IR" b="1" dirty="0" smtClean="0">
                <a:cs typeface="B Mitra" panose="00000400000000000000" pitchFamily="2" charset="-78"/>
              </a:rPr>
              <a:t>چه علائم فیزیکی مربوط به خشم داشتم؟</a:t>
            </a:r>
          </a:p>
          <a:p>
            <a:pPr algn="just" rtl="1"/>
            <a:r>
              <a:rPr lang="fa-IR" b="1" dirty="0" smtClean="0">
                <a:cs typeface="B Mitra" panose="00000400000000000000" pitchFamily="2" charset="-78"/>
              </a:rPr>
              <a:t>چگونه عمل کردم؟</a:t>
            </a:r>
          </a:p>
          <a:p>
            <a:pPr algn="just" rtl="1"/>
            <a:r>
              <a:rPr lang="fa-IR" b="1" dirty="0" smtClean="0">
                <a:cs typeface="B Mitra" panose="00000400000000000000" pitchFamily="2" charset="-78"/>
              </a:rPr>
              <a:t>آیا پرنده عصبانی خود را گرسنه نگاه داشتم یا به آن غذا دادم؟</a:t>
            </a:r>
          </a:p>
          <a:p>
            <a:pPr algn="just" rtl="1"/>
            <a:r>
              <a:rPr lang="fa-IR" b="1" dirty="0" smtClean="0">
                <a:cs typeface="B Mitra" panose="00000400000000000000" pitchFamily="2" charset="-78"/>
              </a:rPr>
              <a:t>خشم من چه اثری روی افراد اطرافم داشت؟</a:t>
            </a:r>
          </a:p>
          <a:p>
            <a:pPr algn="just" rtl="1"/>
            <a:endParaRPr lang="fa-IR" b="1" dirty="0" smtClean="0">
              <a:cs typeface="B Mitra" panose="00000400000000000000" pitchFamily="2" charset="-78"/>
            </a:endParaRPr>
          </a:p>
        </p:txBody>
      </p:sp>
    </p:spTree>
    <p:extLst>
      <p:ext uri="{BB962C8B-B14F-4D97-AF65-F5344CB8AC3E}">
        <p14:creationId xmlns:p14="http://schemas.microsoft.com/office/powerpoint/2010/main" val="12910208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b="1" dirty="0" smtClean="0">
                <a:cs typeface="B Homa" panose="00000400000000000000" pitchFamily="2" charset="-78"/>
              </a:rPr>
              <a:t>چه کار کنیم که پرنده عصبانی ما گرسنه بماند؟</a:t>
            </a:r>
            <a:endParaRPr lang="en-US" b="1"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آرام باشید</a:t>
            </a:r>
          </a:p>
          <a:p>
            <a:pPr marL="0" indent="266700" algn="just" rtl="1"/>
            <a:r>
              <a:rPr lang="fa-IR" b="1" dirty="0" smtClean="0">
                <a:cs typeface="B Mitra" panose="00000400000000000000" pitchFamily="2" charset="-78"/>
              </a:rPr>
              <a:t>صحبت کردن</a:t>
            </a:r>
          </a:p>
          <a:p>
            <a:pPr algn="just" rtl="1"/>
            <a:r>
              <a:rPr lang="fa-IR" b="1" dirty="0" smtClean="0">
                <a:cs typeface="B Mitra" panose="00000400000000000000" pitchFamily="2" charset="-78"/>
              </a:rPr>
              <a:t>با فردی که شما را عصبانی کرده است صحبت کنید.</a:t>
            </a:r>
            <a:endParaRPr lang="en-US" b="1" dirty="0" smtClean="0">
              <a:cs typeface="B Mitra" panose="00000400000000000000" pitchFamily="2" charset="-78"/>
            </a:endParaRPr>
          </a:p>
          <a:p>
            <a:pPr algn="just" rtl="1"/>
            <a:r>
              <a:rPr lang="fa-IR" b="1" dirty="0" smtClean="0">
                <a:cs typeface="B Mitra" panose="00000400000000000000" pitchFamily="2" charset="-78"/>
              </a:rPr>
              <a:t>با فرد معتمدی مانند والدین یا معلمان در مورد احساس  صحبت کنید.</a:t>
            </a:r>
          </a:p>
          <a:p>
            <a:pPr algn="just" rtl="1"/>
            <a:r>
              <a:rPr lang="fa-IR" b="1" dirty="0" smtClean="0">
                <a:cs typeface="B Mitra" panose="00000400000000000000" pitchFamily="2" charset="-78"/>
              </a:rPr>
              <a:t>جعبه خشم بسازید.</a:t>
            </a:r>
            <a:endParaRPr lang="en-US" b="1" dirty="0">
              <a:cs typeface="B Mitra" panose="00000400000000000000" pitchFamily="2" charset="-78"/>
            </a:endParaRPr>
          </a:p>
        </p:txBody>
      </p:sp>
      <p:pic>
        <p:nvPicPr>
          <p:cNvPr id="15362" name="Picture 2" descr="C:\Users\PC\Pictures\images (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9258" y="4077072"/>
            <a:ext cx="2419350" cy="1885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658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خشم خود را مهار کنید.</a:t>
            </a:r>
          </a:p>
          <a:p>
            <a:pPr algn="just" rtl="1"/>
            <a:r>
              <a:rPr lang="fa-IR" b="1" dirty="0" smtClean="0">
                <a:cs typeface="B Mitra" panose="00000400000000000000" pitchFamily="2" charset="-78"/>
              </a:rPr>
              <a:t>بر اساس حرف پرنده عصبانی عمل نکنید.</a:t>
            </a:r>
          </a:p>
          <a:p>
            <a:pPr algn="just" rtl="1"/>
            <a:r>
              <a:rPr lang="fa-IR" b="1" dirty="0" smtClean="0">
                <a:cs typeface="B Mitra" panose="00000400000000000000" pitchFamily="2" charset="-78"/>
              </a:rPr>
              <a:t>تصمیم بگیرید کاری را که او می گوید انجام ندهید اینطوری شما رییس هستید نه او.</a:t>
            </a:r>
            <a:endParaRPr lang="en-US" b="1" dirty="0">
              <a:cs typeface="B Mitra" panose="00000400000000000000" pitchFamily="2" charset="-78"/>
            </a:endParaRPr>
          </a:p>
        </p:txBody>
      </p:sp>
      <p:pic>
        <p:nvPicPr>
          <p:cNvPr id="14338" name="Picture 2" descr="C:\Users\PC\Pictures\the-boss-baby-t-shirt-dreamworks-animation-film-png-favpng-AsmzNAW6fpqjnkzr56ghuPP9d.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600" y="3861048"/>
            <a:ext cx="2520280" cy="2520280"/>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p:txBody>
          <a:bodyPr>
            <a:normAutofit fontScale="90000"/>
          </a:bodyPr>
          <a:lstStyle/>
          <a:p>
            <a:r>
              <a:rPr lang="fa-IR" b="1" dirty="0" smtClean="0">
                <a:cs typeface="B Homa" panose="00000400000000000000" pitchFamily="2" charset="-78"/>
              </a:rPr>
              <a:t>چه کار کنیم که پرنده عصبانی ما گرسنه بماند؟</a:t>
            </a:r>
            <a:endParaRPr lang="en-US" b="1" dirty="0">
              <a:cs typeface="B Homa" panose="00000400000000000000" pitchFamily="2" charset="-78"/>
            </a:endParaRPr>
          </a:p>
        </p:txBody>
      </p:sp>
    </p:spTree>
    <p:extLst>
      <p:ext uri="{BB962C8B-B14F-4D97-AF65-F5344CB8AC3E}">
        <p14:creationId xmlns:p14="http://schemas.microsoft.com/office/powerpoint/2010/main" val="405685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b="1" dirty="0" smtClean="0">
                <a:cs typeface="B Mitra" panose="00000400000000000000" pitchFamily="2" charset="-78"/>
              </a:rPr>
              <a:t>دفترچه خاطرات خشم</a:t>
            </a:r>
          </a:p>
          <a:p>
            <a:pPr marL="723900" indent="-457200" algn="r" rtl="1">
              <a:buFont typeface="Wingdings" panose="05000000000000000000" pitchFamily="2" charset="2"/>
              <a:buChar char="ü"/>
            </a:pPr>
            <a:r>
              <a:rPr lang="fa-IR" sz="2800" dirty="0" smtClean="0">
                <a:cs typeface="B Mitra" panose="00000400000000000000" pitchFamily="2" charset="-78"/>
              </a:rPr>
              <a:t>در این دفتر در مورد خشمتان بنویسید یا نقاشی بکشید.</a:t>
            </a:r>
          </a:p>
          <a:p>
            <a:pPr marL="723900" indent="-457200" algn="r" rtl="1">
              <a:buFont typeface="Wingdings" panose="05000000000000000000" pitchFamily="2" charset="2"/>
              <a:buChar char="ü"/>
            </a:pPr>
            <a:r>
              <a:rPr lang="fa-IR" sz="2800" dirty="0" smtClean="0">
                <a:cs typeface="B Mitra" panose="00000400000000000000" pitchFamily="2" charset="-78"/>
              </a:rPr>
              <a:t>این کار باعث می شود حقایق را در مورد خشمتان مانند یک کارآگاه کشف کنید.</a:t>
            </a:r>
          </a:p>
          <a:p>
            <a:pPr marL="723900" indent="-457200" algn="r" rtl="1">
              <a:buFont typeface="Wingdings" panose="05000000000000000000" pitchFamily="2" charset="2"/>
              <a:buChar char="ü"/>
            </a:pPr>
            <a:r>
              <a:rPr lang="fa-IR" sz="2800" dirty="0" smtClean="0">
                <a:cs typeface="B Mitra" panose="00000400000000000000" pitchFamily="2" charset="-78"/>
              </a:rPr>
              <a:t>این کار باعث می شود دفعه بعد که چنین مشکلی ایجاد شد مشکل را حل کرده و بهتر عمل کنید.</a:t>
            </a:r>
          </a:p>
        </p:txBody>
      </p:sp>
      <p:sp>
        <p:nvSpPr>
          <p:cNvPr id="4" name="Title 1"/>
          <p:cNvSpPr>
            <a:spLocks noGrp="1"/>
          </p:cNvSpPr>
          <p:nvPr>
            <p:ph type="title"/>
          </p:nvPr>
        </p:nvSpPr>
        <p:spPr/>
        <p:txBody>
          <a:bodyPr>
            <a:normAutofit fontScale="90000"/>
          </a:bodyPr>
          <a:lstStyle/>
          <a:p>
            <a:r>
              <a:rPr lang="fa-IR" dirty="0" smtClean="0">
                <a:cs typeface="B Homa" panose="00000400000000000000" pitchFamily="2" charset="-78"/>
              </a:rPr>
              <a:t>چه کار کنیم که پرنده عصبانیی ما گرسنه بماند؟</a:t>
            </a:r>
            <a:endParaRPr lang="en-US" dirty="0">
              <a:cs typeface="B Homa" panose="00000400000000000000" pitchFamily="2" charset="-78"/>
            </a:endParaRPr>
          </a:p>
        </p:txBody>
      </p:sp>
    </p:spTree>
    <p:extLst>
      <p:ext uri="{BB962C8B-B14F-4D97-AF65-F5344CB8AC3E}">
        <p14:creationId xmlns:p14="http://schemas.microsoft.com/office/powerpoint/2010/main" val="192294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b="1" dirty="0">
                <a:cs typeface="B Mitra" panose="00000400000000000000" pitchFamily="2" charset="-78"/>
              </a:rPr>
              <a:t>نقاشی کشیدن یا نوشتن در مورد خشم</a:t>
            </a:r>
          </a:p>
          <a:p>
            <a:pPr algn="r" rtl="1"/>
            <a:r>
              <a:rPr lang="fa-IR" b="1" dirty="0">
                <a:cs typeface="B Mitra" panose="00000400000000000000" pitchFamily="2" charset="-78"/>
              </a:rPr>
              <a:t>ارائه راه حل های بهتر برای حل مسأله یا عملکرد بهتر در موقعیات مشابه</a:t>
            </a:r>
          </a:p>
          <a:p>
            <a:pPr algn="r" rtl="1"/>
            <a:r>
              <a:rPr lang="fa-IR" b="1" dirty="0">
                <a:cs typeface="B Mitra" panose="00000400000000000000" pitchFamily="2" charset="-78"/>
              </a:rPr>
              <a:t>بی اهمیت بودن در مورد مسأله خشمگین کننده</a:t>
            </a:r>
          </a:p>
          <a:p>
            <a:pPr algn="r" rtl="1"/>
            <a:r>
              <a:rPr lang="fa-IR" b="1" dirty="0">
                <a:cs typeface="B Mitra" panose="00000400000000000000" pitchFamily="2" charset="-78"/>
              </a:rPr>
              <a:t>شمارش تا ده</a:t>
            </a:r>
          </a:p>
          <a:p>
            <a:pPr algn="r" rtl="1"/>
            <a:r>
              <a:rPr lang="fa-IR" b="1" dirty="0">
                <a:cs typeface="B Mitra" panose="00000400000000000000" pitchFamily="2" charset="-78"/>
              </a:rPr>
              <a:t>انجام فعالیت بدنی </a:t>
            </a:r>
            <a:endParaRPr lang="en-US" b="1" dirty="0">
              <a:cs typeface="B Mitra" panose="00000400000000000000" pitchFamily="2" charset="-78"/>
            </a:endParaRPr>
          </a:p>
          <a:p>
            <a:pPr algn="r" rtl="1"/>
            <a:endParaRPr lang="en-US" dirty="0"/>
          </a:p>
        </p:txBody>
      </p:sp>
      <p:pic>
        <p:nvPicPr>
          <p:cNvPr id="7" name="Picture 3" descr="C:\Users\PC\Pictures\images (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3608" y="4077072"/>
            <a:ext cx="2217415" cy="1905000"/>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a:spLocks noGrp="1"/>
          </p:cNvSpPr>
          <p:nvPr>
            <p:ph type="title"/>
          </p:nvPr>
        </p:nvSpPr>
        <p:spPr/>
        <p:txBody>
          <a:bodyPr>
            <a:normAutofit fontScale="90000"/>
          </a:bodyPr>
          <a:lstStyle/>
          <a:p>
            <a:r>
              <a:rPr lang="fa-IR" dirty="0" smtClean="0">
                <a:cs typeface="B Homa" panose="00000400000000000000" pitchFamily="2" charset="-78"/>
              </a:rPr>
              <a:t>چه کار کنیم که پرنده عصبانیی ما گرسنه بماند؟</a:t>
            </a:r>
            <a:endParaRPr lang="en-US" dirty="0">
              <a:cs typeface="B Homa" panose="00000400000000000000" pitchFamily="2" charset="-78"/>
            </a:endParaRPr>
          </a:p>
        </p:txBody>
      </p:sp>
    </p:spTree>
    <p:extLst>
      <p:ext uri="{BB962C8B-B14F-4D97-AF65-F5344CB8AC3E}">
        <p14:creationId xmlns:p14="http://schemas.microsoft.com/office/powerpoint/2010/main" val="34300693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مراحل خشم</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r" rtl="1"/>
            <a:r>
              <a:rPr lang="fa-IR" b="1" dirty="0" smtClean="0">
                <a:cs typeface="B Mitra" panose="00000400000000000000" pitchFamily="2" charset="-78"/>
              </a:rPr>
              <a:t>مرحله برانگیزاننده</a:t>
            </a:r>
          </a:p>
          <a:p>
            <a:pPr algn="r" rtl="1"/>
            <a:r>
              <a:rPr lang="fa-IR" b="1" dirty="0" smtClean="0">
                <a:cs typeface="B Mitra" panose="00000400000000000000" pitchFamily="2" charset="-78"/>
              </a:rPr>
              <a:t> مرحله بالا رونده</a:t>
            </a:r>
          </a:p>
          <a:p>
            <a:pPr algn="r" rtl="1"/>
            <a:r>
              <a:rPr lang="fa-IR" b="1" dirty="0" smtClean="0">
                <a:cs typeface="B Mitra" panose="00000400000000000000" pitchFamily="2" charset="-78"/>
              </a:rPr>
              <a:t>مرحله بحرانی</a:t>
            </a:r>
          </a:p>
          <a:p>
            <a:pPr algn="r" rtl="1"/>
            <a:r>
              <a:rPr lang="fa-IR" b="1" dirty="0" smtClean="0">
                <a:cs typeface="B Mitra" panose="00000400000000000000" pitchFamily="2" charset="-78"/>
              </a:rPr>
              <a:t>مرحله بازیابی</a:t>
            </a:r>
          </a:p>
          <a:p>
            <a:pPr algn="r" rtl="1"/>
            <a:r>
              <a:rPr lang="fa-IR" b="1" dirty="0" smtClean="0">
                <a:cs typeface="B Mitra" panose="00000400000000000000" pitchFamily="2" charset="-78"/>
              </a:rPr>
              <a:t>مرحله افسردگی بعد از بحران</a:t>
            </a:r>
          </a:p>
          <a:p>
            <a:pPr algn="r" rtl="1"/>
            <a:endParaRPr lang="en-US" b="1" dirty="0">
              <a:cs typeface="B Mitra" panose="00000400000000000000" pitchFamily="2" charset="-78"/>
            </a:endParaRPr>
          </a:p>
        </p:txBody>
      </p:sp>
      <p:pic>
        <p:nvPicPr>
          <p:cNvPr id="2050" name="Picture 2" descr="C:\Users\PC\Pictures\imag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3528392"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88941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r" rtl="1"/>
            <a:r>
              <a:rPr lang="fa-IR" b="1" dirty="0" smtClean="0">
                <a:cs typeface="B Mitra" panose="00000400000000000000" pitchFamily="2" charset="-78"/>
              </a:rPr>
              <a:t>تنفس عمیق</a:t>
            </a:r>
          </a:p>
          <a:p>
            <a:pPr algn="r" rtl="1"/>
            <a:r>
              <a:rPr lang="fa-IR" b="1" dirty="0" smtClean="0">
                <a:cs typeface="B Mitra" panose="00000400000000000000" pitchFamily="2" charset="-78"/>
              </a:rPr>
              <a:t>ریلکس کردن به وسیله تلویزیون دیدن، کتاب خواندن، گوش کردن به موسیقی و انجام بازی</a:t>
            </a:r>
          </a:p>
          <a:p>
            <a:pPr algn="r" rtl="1"/>
            <a:r>
              <a:rPr lang="fa-IR" b="1" dirty="0" smtClean="0">
                <a:cs typeface="B Mitra" panose="00000400000000000000" pitchFamily="2" charset="-78"/>
              </a:rPr>
              <a:t>تصویر سازی صحنه های خوشایند</a:t>
            </a:r>
          </a:p>
          <a:p>
            <a:pPr algn="r" rtl="1"/>
            <a:r>
              <a:rPr lang="fa-IR" b="1" dirty="0" smtClean="0">
                <a:cs typeface="B Mitra" panose="00000400000000000000" pitchFamily="2" charset="-78"/>
              </a:rPr>
              <a:t>پیاده روی</a:t>
            </a:r>
          </a:p>
          <a:p>
            <a:pPr algn="r" rtl="1"/>
            <a:r>
              <a:rPr lang="fa-IR" b="1" dirty="0" smtClean="0">
                <a:cs typeface="B Mitra" panose="00000400000000000000" pitchFamily="2" charset="-78"/>
              </a:rPr>
              <a:t>توجه برگردانی از چیزی که ما را عصبانی کرده است به وسیله انجام فعالیت لذت بخش</a:t>
            </a:r>
            <a:endParaRPr lang="en-US" b="1" dirty="0" smtClean="0">
              <a:cs typeface="B Mitra" panose="00000400000000000000" pitchFamily="2" charset="-78"/>
            </a:endParaRPr>
          </a:p>
          <a:p>
            <a:pPr algn="r" rtl="1"/>
            <a:r>
              <a:rPr lang="fa-IR" b="1" dirty="0" smtClean="0">
                <a:cs typeface="B Mitra" panose="00000400000000000000" pitchFamily="2" charset="-78"/>
              </a:rPr>
              <a:t>خوابیدن</a:t>
            </a:r>
            <a:endParaRPr lang="en-US" b="1" dirty="0">
              <a:cs typeface="B Mitra" panose="00000400000000000000" pitchFamily="2" charset="-78"/>
            </a:endParaRPr>
          </a:p>
        </p:txBody>
      </p:sp>
      <p:sp>
        <p:nvSpPr>
          <p:cNvPr id="4" name="Title 1"/>
          <p:cNvSpPr>
            <a:spLocks noGrp="1"/>
          </p:cNvSpPr>
          <p:nvPr>
            <p:ph type="title"/>
          </p:nvPr>
        </p:nvSpPr>
        <p:spPr/>
        <p:txBody>
          <a:bodyPr>
            <a:normAutofit fontScale="90000"/>
          </a:bodyPr>
          <a:lstStyle/>
          <a:p>
            <a:r>
              <a:rPr lang="fa-IR" dirty="0" smtClean="0">
                <a:cs typeface="B Homa" panose="00000400000000000000" pitchFamily="2" charset="-78"/>
              </a:rPr>
              <a:t>چه کار کنیم که پرنده عصبانیی ما گرسنه بماند؟</a:t>
            </a:r>
            <a:endParaRPr lang="en-US" dirty="0">
              <a:cs typeface="B Homa" panose="00000400000000000000" pitchFamily="2" charset="-78"/>
            </a:endParaRPr>
          </a:p>
        </p:txBody>
      </p:sp>
      <p:pic>
        <p:nvPicPr>
          <p:cNvPr id="5" name="Picture 2" descr="C:\Users\PC\Pictures\sleep-cartoon-png-favpng-zGRzwQLkHPWLRbim7v4vrbfF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5157192"/>
            <a:ext cx="1800200" cy="13675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6954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a-IR" dirty="0">
                <a:cs typeface="B Homa" panose="00000400000000000000" pitchFamily="2" charset="-78"/>
              </a:rPr>
              <a:t>چه کار کنیم که </a:t>
            </a:r>
            <a:r>
              <a:rPr lang="fa-IR" dirty="0" smtClean="0">
                <a:cs typeface="B Homa" panose="00000400000000000000" pitchFamily="2" charset="-78"/>
              </a:rPr>
              <a:t>پرنده عصبانیی </a:t>
            </a:r>
            <a:r>
              <a:rPr lang="fa-IR" dirty="0">
                <a:cs typeface="B Homa" panose="00000400000000000000" pitchFamily="2" charset="-78"/>
              </a:rPr>
              <a:t>ما گرسنه بماند؟</a:t>
            </a:r>
            <a:endParaRPr lang="en-US" dirty="0">
              <a:cs typeface="B Homa" panose="00000400000000000000" pitchFamily="2" charset="-78"/>
            </a:endParaRPr>
          </a:p>
        </p:txBody>
      </p:sp>
      <p:sp>
        <p:nvSpPr>
          <p:cNvPr id="3" name="Content Placeholder 2"/>
          <p:cNvSpPr>
            <a:spLocks noGrp="1"/>
          </p:cNvSpPr>
          <p:nvPr>
            <p:ph idx="1"/>
          </p:nvPr>
        </p:nvSpPr>
        <p:spPr/>
        <p:txBody>
          <a:bodyPr>
            <a:normAutofit fontScale="92500" lnSpcReduction="20000"/>
          </a:bodyPr>
          <a:lstStyle/>
          <a:p>
            <a:pPr algn="just" rtl="1"/>
            <a:r>
              <a:rPr lang="fa-IR" b="1" dirty="0" smtClean="0">
                <a:cs typeface="B Mitra" panose="00000400000000000000" pitchFamily="2" charset="-78"/>
              </a:rPr>
              <a:t>خنده دار فکر کردن</a:t>
            </a:r>
          </a:p>
          <a:p>
            <a:pPr algn="just" rtl="1"/>
            <a:r>
              <a:rPr lang="fa-IR" b="1" dirty="0" smtClean="0">
                <a:cs typeface="B Mitra" panose="00000400000000000000" pitchFamily="2" charset="-78"/>
              </a:rPr>
              <a:t>انجام کاری با دست مانند فشار دادن بالش، خمیر و گل رس</a:t>
            </a:r>
          </a:p>
          <a:p>
            <a:pPr algn="just" rtl="1"/>
            <a:r>
              <a:rPr lang="fa-IR" b="1" dirty="0" smtClean="0">
                <a:cs typeface="B Mitra" panose="00000400000000000000" pitchFamily="2" charset="-78"/>
              </a:rPr>
              <a:t>صحبت هوشمندانه یا خود</a:t>
            </a:r>
          </a:p>
          <a:p>
            <a:pPr algn="just" rtl="1"/>
            <a:r>
              <a:rPr lang="fa-IR" b="1" dirty="0" smtClean="0">
                <a:cs typeface="B Mitra" panose="00000400000000000000" pitchFamily="2" charset="-78"/>
              </a:rPr>
              <a:t>صحبت با فردی که از او خشمگین شده ایم</a:t>
            </a:r>
            <a:r>
              <a:rPr lang="en-US" b="1" dirty="0" smtClean="0">
                <a:cs typeface="B Mitra" panose="00000400000000000000" pitchFamily="2" charset="-78"/>
              </a:rPr>
              <a:t>.</a:t>
            </a:r>
            <a:r>
              <a:rPr lang="fa-IR" b="1" dirty="0" smtClean="0">
                <a:cs typeface="B Mitra" panose="00000400000000000000" pitchFamily="2" charset="-78"/>
              </a:rPr>
              <a:t> </a:t>
            </a:r>
          </a:p>
          <a:p>
            <a:pPr algn="just" rtl="1"/>
            <a:r>
              <a:rPr lang="fa-IR" b="1" dirty="0" smtClean="0">
                <a:cs typeface="B Mitra" panose="00000400000000000000" pitchFamily="2" charset="-78"/>
              </a:rPr>
              <a:t>ارائه </a:t>
            </a:r>
            <a:r>
              <a:rPr lang="en-US" b="1" dirty="0" smtClean="0">
                <a:cs typeface="B Mitra" panose="00000400000000000000" pitchFamily="2" charset="-78"/>
              </a:rPr>
              <a:t>I-message</a:t>
            </a:r>
            <a:r>
              <a:rPr lang="fa-IR" b="1" dirty="0" smtClean="0">
                <a:cs typeface="B Mitra" panose="00000400000000000000" pitchFamily="2" charset="-78"/>
              </a:rPr>
              <a:t>( برخوردی احترام آمیز بدون سرزنش)</a:t>
            </a:r>
          </a:p>
          <a:p>
            <a:pPr algn="just" rtl="1"/>
            <a:r>
              <a:rPr lang="fa-IR" b="1" dirty="0" smtClean="0">
                <a:cs typeface="B Mitra" panose="00000400000000000000" pitchFamily="2" charset="-78"/>
              </a:rPr>
              <a:t>فکر کردن به پنج موقعیت عصبانی کننده و استفاده از </a:t>
            </a:r>
            <a:r>
              <a:rPr lang="en-US" b="1" dirty="0" smtClean="0">
                <a:cs typeface="B Mitra" panose="00000400000000000000" pitchFamily="2" charset="-78"/>
              </a:rPr>
              <a:t>I-message</a:t>
            </a:r>
            <a:endParaRPr lang="fa-IR" b="1" dirty="0" smtClean="0">
              <a:cs typeface="B Mitra" panose="00000400000000000000" pitchFamily="2" charset="-78"/>
            </a:endParaRPr>
          </a:p>
          <a:p>
            <a:pPr algn="just" rtl="1"/>
            <a:r>
              <a:rPr lang="fa-IR" b="1" dirty="0" smtClean="0">
                <a:cs typeface="B Mitra" panose="00000400000000000000" pitchFamily="2" charset="-78"/>
              </a:rPr>
              <a:t>استفاده از تماس تلفنی یا پیام به جای</a:t>
            </a:r>
            <a:r>
              <a:rPr lang="en-US" b="1" dirty="0" smtClean="0">
                <a:cs typeface="B Mitra" panose="00000400000000000000" pitchFamily="2" charset="-78"/>
              </a:rPr>
              <a:t>I-message</a:t>
            </a:r>
            <a:r>
              <a:rPr lang="fa-IR" b="1" dirty="0" smtClean="0">
                <a:cs typeface="B Mitra" panose="00000400000000000000" pitchFamily="2" charset="-78"/>
              </a:rPr>
              <a:t> </a:t>
            </a:r>
          </a:p>
          <a:p>
            <a:pPr algn="just" rtl="1"/>
            <a:r>
              <a:rPr lang="fa-IR" b="1" dirty="0" smtClean="0">
                <a:cs typeface="B Mitra" panose="00000400000000000000" pitchFamily="2" charset="-78"/>
              </a:rPr>
              <a:t>قدرت مهم کلمات</a:t>
            </a:r>
          </a:p>
          <a:p>
            <a:pPr algn="just" rtl="1"/>
            <a:r>
              <a:rPr lang="fa-IR" b="1" dirty="0" smtClean="0">
                <a:cs typeface="B Mitra" panose="00000400000000000000" pitchFamily="2" charset="-78"/>
              </a:rPr>
              <a:t>تمرین بیشتر و بیشتر</a:t>
            </a:r>
            <a:endParaRPr lang="fa-IR" b="1" dirty="0">
              <a:cs typeface="B Mitra" panose="00000400000000000000" pitchFamily="2" charset="-78"/>
            </a:endParaRPr>
          </a:p>
          <a:p>
            <a:pPr algn="just" rtl="1"/>
            <a:endParaRPr lang="en-US" b="1" dirty="0">
              <a:cs typeface="B Mitra" panose="00000400000000000000" pitchFamily="2" charset="-78"/>
            </a:endParaRPr>
          </a:p>
        </p:txBody>
      </p:sp>
    </p:spTree>
    <p:extLst>
      <p:ext uri="{BB962C8B-B14F-4D97-AF65-F5344CB8AC3E}">
        <p14:creationId xmlns:p14="http://schemas.microsoft.com/office/powerpoint/2010/main" val="3395796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حل مسأله</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بهتر است به جای عصبانی شدن تلاش کنید تا مشکل را رفع کنید.</a:t>
            </a:r>
          </a:p>
          <a:p>
            <a:pPr algn="just" rtl="1"/>
            <a:r>
              <a:rPr lang="fa-IR" b="1" dirty="0" smtClean="0">
                <a:cs typeface="B Mitra" panose="00000400000000000000" pitchFamily="2" charset="-78"/>
              </a:rPr>
              <a:t>از خودتان سه سؤال بپرسید که به شما کمک می کند:</a:t>
            </a:r>
          </a:p>
          <a:p>
            <a:pPr marL="514350" indent="-514350" algn="just" rtl="1">
              <a:buFont typeface="+mj-lt"/>
              <a:buAutoNum type="arabicPeriod"/>
            </a:pPr>
            <a:r>
              <a:rPr lang="fa-IR" b="1" dirty="0" smtClean="0">
                <a:cs typeface="B Mitra" panose="00000400000000000000" pitchFamily="2" charset="-78"/>
              </a:rPr>
              <a:t>به خاطر چه موضوعی من عصبانی هستم</a:t>
            </a:r>
            <a:r>
              <a:rPr lang="fa-IR" b="1" dirty="0">
                <a:cs typeface="B Mitra" panose="00000400000000000000" pitchFamily="2" charset="-78"/>
              </a:rPr>
              <a:t>؟</a:t>
            </a:r>
            <a:endParaRPr lang="fa-IR" b="1" dirty="0" smtClean="0">
              <a:cs typeface="B Mitra" panose="00000400000000000000" pitchFamily="2" charset="-78"/>
            </a:endParaRPr>
          </a:p>
          <a:p>
            <a:pPr marL="514350" indent="-514350" algn="just" rtl="1">
              <a:buFont typeface="+mj-lt"/>
              <a:buAutoNum type="arabicPeriod"/>
            </a:pPr>
            <a:r>
              <a:rPr lang="fa-IR" b="1" dirty="0" smtClean="0">
                <a:cs typeface="B Mitra" panose="00000400000000000000" pitchFamily="2" charset="-78"/>
              </a:rPr>
              <a:t>چه کارهایی در مورد آن می توانم انجام دهم؟</a:t>
            </a:r>
          </a:p>
          <a:p>
            <a:pPr marL="514350" indent="-514350" algn="just" rtl="1">
              <a:buFont typeface="+mj-lt"/>
              <a:buAutoNum type="arabicPeriod"/>
            </a:pPr>
            <a:r>
              <a:rPr lang="fa-IR" b="1" dirty="0" smtClean="0">
                <a:cs typeface="B Mitra" panose="00000400000000000000" pitchFamily="2" charset="-78"/>
              </a:rPr>
              <a:t>کدام یک از آن ها بهترین نتایج را دارد و پرنده عصبانی من را گرسنه نگه می دارد؟</a:t>
            </a:r>
            <a:endParaRPr lang="en-US" b="1" dirty="0">
              <a:cs typeface="B Mitra" panose="00000400000000000000" pitchFamily="2" charset="-78"/>
            </a:endParaRPr>
          </a:p>
        </p:txBody>
      </p:sp>
      <p:pic>
        <p:nvPicPr>
          <p:cNvPr id="18434" name="Picture 2" descr="C:\Users\PC\Pictures\images (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4653136"/>
            <a:ext cx="2143125" cy="17830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2367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استفاده از تکنیک چراغ راهنمایی</a:t>
            </a:r>
            <a:endParaRPr lang="en-US" dirty="0">
              <a:cs typeface="B Homa"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algn="just" rtl="1">
              <a:defRPr/>
            </a:pPr>
            <a:r>
              <a:rPr lang="fa-IR" b="1" dirty="0" smtClean="0">
                <a:solidFill>
                  <a:srgbClr val="FF0000"/>
                </a:solidFill>
                <a:cs typeface="B Mitra" panose="00000400000000000000" pitchFamily="2" charset="-78"/>
              </a:rPr>
              <a:t>اول ایست کن.</a:t>
            </a:r>
            <a:endParaRPr lang="en-GB" b="1" dirty="0">
              <a:solidFill>
                <a:srgbClr val="FF0000"/>
              </a:solidFill>
              <a:cs typeface="B Mitra" panose="00000400000000000000" pitchFamily="2" charset="-78"/>
            </a:endParaRPr>
          </a:p>
          <a:p>
            <a:pPr indent="-182880" algn="just" rtl="1">
              <a:defRPr/>
            </a:pPr>
            <a:r>
              <a:rPr lang="fa-IR" b="1" dirty="0" smtClean="0">
                <a:solidFill>
                  <a:srgbClr val="FF0000"/>
                </a:solidFill>
                <a:cs typeface="B Mitra" panose="00000400000000000000" pitchFamily="2" charset="-78"/>
              </a:rPr>
              <a:t>چه مشکلی پیش آمده؟</a:t>
            </a:r>
            <a:endParaRPr lang="en-GB" b="1" dirty="0">
              <a:solidFill>
                <a:srgbClr val="FF0000"/>
              </a:solidFill>
              <a:cs typeface="B Mitra" panose="00000400000000000000" pitchFamily="2" charset="-78"/>
            </a:endParaRPr>
          </a:p>
          <a:p>
            <a:pPr algn="just" rtl="1">
              <a:defRPr/>
            </a:pPr>
            <a:r>
              <a:rPr lang="fa-IR" b="1" dirty="0" smtClean="0">
                <a:solidFill>
                  <a:srgbClr val="FF0000"/>
                </a:solidFill>
                <a:cs typeface="B Mitra" panose="00000400000000000000" pitchFamily="2" charset="-78"/>
              </a:rPr>
              <a:t>شما چه احساسی دارید</a:t>
            </a:r>
            <a:r>
              <a:rPr lang="en-GB" b="1" dirty="0" smtClean="0">
                <a:solidFill>
                  <a:srgbClr val="FF0000"/>
                </a:solidFill>
                <a:cs typeface="B Mitra" panose="00000400000000000000" pitchFamily="2" charset="-78"/>
              </a:rPr>
              <a:t>?</a:t>
            </a:r>
            <a:endParaRPr lang="en-GB" b="1" dirty="0">
              <a:solidFill>
                <a:srgbClr val="FF0000"/>
              </a:solidFill>
              <a:cs typeface="B Mitra" panose="00000400000000000000" pitchFamily="2" charset="-78"/>
            </a:endParaRPr>
          </a:p>
          <a:p>
            <a:pPr algn="just" rtl="1">
              <a:defRPr/>
            </a:pPr>
            <a:r>
              <a:rPr lang="fa-IR" b="1" dirty="0" smtClean="0">
                <a:solidFill>
                  <a:schemeClr val="accent6">
                    <a:lumMod val="75000"/>
                  </a:schemeClr>
                </a:solidFill>
                <a:cs typeface="B Mitra" panose="00000400000000000000" pitchFamily="2" charset="-78"/>
              </a:rPr>
              <a:t>صبر کن</a:t>
            </a:r>
            <a:r>
              <a:rPr lang="en-GB" b="1" dirty="0" smtClean="0">
                <a:solidFill>
                  <a:schemeClr val="accent6">
                    <a:lumMod val="75000"/>
                  </a:schemeClr>
                </a:solidFill>
                <a:cs typeface="B Mitra" panose="00000400000000000000" pitchFamily="2" charset="-78"/>
              </a:rPr>
              <a:t>!</a:t>
            </a:r>
            <a:endParaRPr lang="en-GB" b="1" dirty="0">
              <a:solidFill>
                <a:schemeClr val="accent6">
                  <a:lumMod val="75000"/>
                </a:schemeClr>
              </a:solidFill>
              <a:cs typeface="B Mitra" panose="00000400000000000000" pitchFamily="2" charset="-78"/>
            </a:endParaRPr>
          </a:p>
          <a:p>
            <a:pPr algn="just" rtl="1">
              <a:defRPr/>
            </a:pPr>
            <a:r>
              <a:rPr lang="fa-IR" b="1" dirty="0" smtClean="0">
                <a:solidFill>
                  <a:schemeClr val="accent6">
                    <a:lumMod val="75000"/>
                  </a:schemeClr>
                </a:solidFill>
                <a:cs typeface="B Mitra" panose="00000400000000000000" pitchFamily="2" charset="-78"/>
              </a:rPr>
              <a:t>چه کاری می توانی انجام بدهی</a:t>
            </a:r>
            <a:r>
              <a:rPr lang="en-GB" b="1" dirty="0" smtClean="0">
                <a:solidFill>
                  <a:schemeClr val="accent6">
                    <a:lumMod val="75000"/>
                  </a:schemeClr>
                </a:solidFill>
                <a:cs typeface="B Mitra" panose="00000400000000000000" pitchFamily="2" charset="-78"/>
              </a:rPr>
              <a:t>?</a:t>
            </a:r>
            <a:endParaRPr lang="en-GB" b="1" dirty="0">
              <a:solidFill>
                <a:schemeClr val="accent6">
                  <a:lumMod val="75000"/>
                </a:schemeClr>
              </a:solidFill>
              <a:cs typeface="B Mitra" panose="00000400000000000000" pitchFamily="2" charset="-78"/>
            </a:endParaRPr>
          </a:p>
          <a:p>
            <a:pPr algn="just" rtl="1">
              <a:defRPr/>
            </a:pPr>
            <a:r>
              <a:rPr lang="fa-IR" b="1" dirty="0" smtClean="0">
                <a:solidFill>
                  <a:schemeClr val="accent6">
                    <a:lumMod val="75000"/>
                  </a:schemeClr>
                </a:solidFill>
                <a:cs typeface="B Mitra" panose="00000400000000000000" pitchFamily="2" charset="-78"/>
              </a:rPr>
              <a:t>گزینه هایت را فهرست کن</a:t>
            </a:r>
            <a:endParaRPr lang="en-GB" b="1" dirty="0">
              <a:solidFill>
                <a:schemeClr val="accent6">
                  <a:lumMod val="75000"/>
                </a:schemeClr>
              </a:solidFill>
              <a:cs typeface="B Mitra" panose="00000400000000000000" pitchFamily="2" charset="-78"/>
            </a:endParaRPr>
          </a:p>
          <a:p>
            <a:pPr algn="just" rtl="1">
              <a:defRPr/>
            </a:pPr>
            <a:r>
              <a:rPr lang="fa-IR" b="1" dirty="0" smtClean="0">
                <a:solidFill>
                  <a:schemeClr val="accent6">
                    <a:lumMod val="75000"/>
                  </a:schemeClr>
                </a:solidFill>
                <a:cs typeface="B Mitra" panose="00000400000000000000" pitchFamily="2" charset="-78"/>
              </a:rPr>
              <a:t>1</a:t>
            </a:r>
            <a:endParaRPr lang="en-GB" b="1" dirty="0">
              <a:solidFill>
                <a:schemeClr val="accent6">
                  <a:lumMod val="75000"/>
                </a:schemeClr>
              </a:solidFill>
              <a:cs typeface="B Mitra" panose="00000400000000000000" pitchFamily="2" charset="-78"/>
            </a:endParaRPr>
          </a:p>
          <a:p>
            <a:pPr algn="just" rtl="1">
              <a:defRPr/>
            </a:pPr>
            <a:r>
              <a:rPr lang="fa-IR" b="1" dirty="0" smtClean="0">
                <a:solidFill>
                  <a:schemeClr val="accent6">
                    <a:lumMod val="75000"/>
                  </a:schemeClr>
                </a:solidFill>
                <a:cs typeface="B Mitra" panose="00000400000000000000" pitchFamily="2" charset="-78"/>
              </a:rPr>
              <a:t>2</a:t>
            </a:r>
            <a:endParaRPr lang="en-GB" b="1" dirty="0">
              <a:solidFill>
                <a:schemeClr val="accent6">
                  <a:lumMod val="75000"/>
                </a:schemeClr>
              </a:solidFill>
              <a:cs typeface="B Mitra" panose="00000400000000000000" pitchFamily="2" charset="-78"/>
            </a:endParaRPr>
          </a:p>
          <a:p>
            <a:pPr algn="just" rtl="1">
              <a:defRPr/>
            </a:pPr>
            <a:r>
              <a:rPr lang="fa-IR" b="1" dirty="0" smtClean="0">
                <a:solidFill>
                  <a:schemeClr val="accent6">
                    <a:lumMod val="75000"/>
                  </a:schemeClr>
                </a:solidFill>
                <a:cs typeface="B Mitra" panose="00000400000000000000" pitchFamily="2" charset="-78"/>
              </a:rPr>
              <a:t>3</a:t>
            </a:r>
            <a:endParaRPr lang="en-GB" b="1" dirty="0">
              <a:solidFill>
                <a:schemeClr val="accent6">
                  <a:lumMod val="75000"/>
                </a:schemeClr>
              </a:solidFill>
              <a:cs typeface="B Mitra" panose="00000400000000000000" pitchFamily="2" charset="-78"/>
            </a:endParaRPr>
          </a:p>
          <a:p>
            <a:pPr algn="just" rtl="1">
              <a:defRPr/>
            </a:pPr>
            <a:r>
              <a:rPr lang="fa-IR" b="1" dirty="0">
                <a:solidFill>
                  <a:schemeClr val="accent6">
                    <a:lumMod val="75000"/>
                  </a:schemeClr>
                </a:solidFill>
                <a:cs typeface="B Mitra" panose="00000400000000000000" pitchFamily="2" charset="-78"/>
              </a:rPr>
              <a:t>4</a:t>
            </a:r>
            <a:endParaRPr lang="en-GB" b="1" dirty="0">
              <a:solidFill>
                <a:schemeClr val="accent6">
                  <a:lumMod val="75000"/>
                </a:schemeClr>
              </a:solidFill>
              <a:cs typeface="B Mitra" panose="00000400000000000000" pitchFamily="2" charset="-78"/>
            </a:endParaRPr>
          </a:p>
          <a:p>
            <a:pPr algn="just" rtl="1">
              <a:defRPr/>
            </a:pPr>
            <a:r>
              <a:rPr lang="fa-IR" b="1" dirty="0" smtClean="0">
                <a:solidFill>
                  <a:srgbClr val="00B050"/>
                </a:solidFill>
                <a:cs typeface="B Mitra" panose="00000400000000000000" pitchFamily="2" charset="-78"/>
              </a:rPr>
              <a:t>برو</a:t>
            </a:r>
            <a:r>
              <a:rPr lang="en-GB" b="1" dirty="0" smtClean="0">
                <a:solidFill>
                  <a:srgbClr val="00B050"/>
                </a:solidFill>
                <a:cs typeface="B Mitra" panose="00000400000000000000" pitchFamily="2" charset="-78"/>
              </a:rPr>
              <a:t>!</a:t>
            </a:r>
            <a:endParaRPr lang="en-GB" b="1" dirty="0">
              <a:solidFill>
                <a:srgbClr val="00B050"/>
              </a:solidFill>
              <a:cs typeface="B Mitra" panose="00000400000000000000" pitchFamily="2" charset="-78"/>
            </a:endParaRPr>
          </a:p>
          <a:p>
            <a:pPr algn="just" rtl="1">
              <a:defRPr/>
            </a:pPr>
            <a:r>
              <a:rPr lang="fa-IR" b="1" dirty="0" smtClean="0">
                <a:solidFill>
                  <a:srgbClr val="00B050"/>
                </a:solidFill>
                <a:cs typeface="B Mitra" panose="00000400000000000000" pitchFamily="2" charset="-78"/>
              </a:rPr>
              <a:t>بهترین گزینه را انتخاب کن</a:t>
            </a:r>
            <a:r>
              <a:rPr lang="en-GB" b="1" dirty="0" smtClean="0">
                <a:solidFill>
                  <a:srgbClr val="00B050"/>
                </a:solidFill>
                <a:cs typeface="B Mitra" panose="00000400000000000000" pitchFamily="2" charset="-78"/>
              </a:rPr>
              <a:t>!</a:t>
            </a:r>
            <a:endParaRPr lang="en-GB" b="1" dirty="0">
              <a:solidFill>
                <a:srgbClr val="00B050"/>
              </a:solidFill>
              <a:cs typeface="B Mitra" panose="00000400000000000000" pitchFamily="2" charset="-78"/>
            </a:endParaRPr>
          </a:p>
          <a:p>
            <a:pPr algn="just" rtl="1">
              <a:defRPr/>
            </a:pPr>
            <a:r>
              <a:rPr lang="fa-IR" b="1" dirty="0" smtClean="0">
                <a:solidFill>
                  <a:srgbClr val="00B050"/>
                </a:solidFill>
                <a:cs typeface="B Mitra" panose="00000400000000000000" pitchFamily="2" charset="-78"/>
              </a:rPr>
              <a:t>من گزینه............را </a:t>
            </a:r>
            <a:r>
              <a:rPr lang="fa-IR" b="1" smtClean="0">
                <a:solidFill>
                  <a:srgbClr val="00B050"/>
                </a:solidFill>
                <a:cs typeface="B Mitra" panose="00000400000000000000" pitchFamily="2" charset="-78"/>
              </a:rPr>
              <a:t>انتخاب می </a:t>
            </a:r>
            <a:r>
              <a:rPr lang="fa-IR" b="1" dirty="0" smtClean="0">
                <a:solidFill>
                  <a:srgbClr val="00B050"/>
                </a:solidFill>
                <a:cs typeface="B Mitra" panose="00000400000000000000" pitchFamily="2" charset="-78"/>
              </a:rPr>
              <a:t>کنم زیرا................</a:t>
            </a:r>
            <a:endParaRPr lang="en-GB" b="1" dirty="0">
              <a:cs typeface="B Mitra" panose="00000400000000000000" pitchFamily="2" charset="-78"/>
            </a:endParaRPr>
          </a:p>
          <a:p>
            <a:pPr algn="just" rtl="1"/>
            <a:endParaRPr lang="en-US" b="1" dirty="0">
              <a:cs typeface="B Mitra" panose="00000400000000000000" pitchFamily="2" charset="-78"/>
            </a:endParaRPr>
          </a:p>
        </p:txBody>
      </p:sp>
      <p:pic>
        <p:nvPicPr>
          <p:cNvPr id="19458" name="Picture 2" descr="C:\Users\PC\Pictures\images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2304281" cy="3672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0568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endParaRPr lang="en-US"/>
          </a:p>
        </p:txBody>
      </p:sp>
      <p:sp>
        <p:nvSpPr>
          <p:cNvPr id="3" name="Content Placeholder 2"/>
          <p:cNvSpPr>
            <a:spLocks noGrp="1"/>
          </p:cNvSpPr>
          <p:nvPr>
            <p:ph idx="1"/>
          </p:nvPr>
        </p:nvSpPr>
        <p:spPr/>
        <p:txBody>
          <a:bodyPr>
            <a:normAutofit/>
          </a:bodyPr>
          <a:lstStyle/>
          <a:p>
            <a:pPr algn="ctr" rtl="1"/>
            <a:endParaRPr lang="en-US" dirty="0" smtClean="0"/>
          </a:p>
          <a:p>
            <a:pPr algn="ctr" rtl="1"/>
            <a:endParaRPr lang="en-US" dirty="0"/>
          </a:p>
          <a:p>
            <a:pPr marL="0" indent="0" algn="ctr">
              <a:buNone/>
            </a:pPr>
            <a:r>
              <a:rPr lang="en-US" sz="2400" dirty="0" smtClean="0"/>
              <a:t>@</a:t>
            </a:r>
            <a:r>
              <a:rPr lang="en-US" sz="2400" dirty="0" err="1" smtClean="0"/>
              <a:t>mahyayarigarchildrenpsychology</a:t>
            </a:r>
            <a:endParaRPr lang="en-US" sz="2400" dirty="0" smtClean="0"/>
          </a:p>
          <a:p>
            <a:pPr marL="0" indent="0" algn="ctr">
              <a:buNone/>
            </a:pPr>
            <a:r>
              <a:rPr lang="fa-IR" sz="2400" dirty="0" smtClean="0"/>
              <a:t>   </a:t>
            </a:r>
            <a:r>
              <a:rPr lang="en-US" sz="2400" dirty="0" smtClean="0"/>
              <a:t>@</a:t>
            </a:r>
            <a:r>
              <a:rPr lang="en-US" sz="2400" dirty="0" err="1" smtClean="0"/>
              <a:t>dr_mahya_yarigarravesh</a:t>
            </a:r>
            <a:endParaRPr lang="fa-IR" sz="2400" dirty="0" smtClean="0"/>
          </a:p>
        </p:txBody>
      </p:sp>
      <p:pic>
        <p:nvPicPr>
          <p:cNvPr id="1026" name="Picture 2" descr="C:\Users\PC\Pictures\Telegram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47664" y="2834655"/>
            <a:ext cx="648072" cy="360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PC\Pictures\untitled.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3300462"/>
            <a:ext cx="648072" cy="3548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967323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endParaRPr lang="en-US" dirty="0" smtClean="0"/>
          </a:p>
          <a:p>
            <a:pPr marL="0" indent="0" algn="ctr">
              <a:buNone/>
            </a:pPr>
            <a:r>
              <a:rPr lang="fa-IR" sz="4000" b="1" dirty="0">
                <a:solidFill>
                  <a:srgbClr val="C00000"/>
                </a:solidFill>
                <a:effectLst>
                  <a:outerShdw blurRad="38100" dist="38100" dir="2700000" algn="tl">
                    <a:srgbClr val="000000">
                      <a:alpha val="43137"/>
                    </a:srgbClr>
                  </a:outerShdw>
                </a:effectLst>
                <a:cs typeface="B Homa" panose="00000400000000000000" pitchFamily="2" charset="-78"/>
              </a:rPr>
              <a:t>با تشکر از توجه شما</a:t>
            </a:r>
            <a:endParaRPr lang="en-US" sz="4000" dirty="0"/>
          </a:p>
          <a:p>
            <a:pPr marL="0" indent="0" algn="ctr">
              <a:buNone/>
            </a:pPr>
            <a:endParaRPr lang="en-US" sz="4000" dirty="0" smtClean="0"/>
          </a:p>
          <a:p>
            <a:pPr marL="0" indent="0" algn="ctr">
              <a:buNone/>
            </a:pPr>
            <a:endParaRPr lang="en-US" dirty="0"/>
          </a:p>
        </p:txBody>
      </p:sp>
    </p:spTree>
    <p:extLst>
      <p:ext uri="{BB962C8B-B14F-4D97-AF65-F5344CB8AC3E}">
        <p14:creationId xmlns:p14="http://schemas.microsoft.com/office/powerpoint/2010/main" val="3696694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دماسنج خشم</a:t>
            </a:r>
            <a:endParaRPr lang="en-US" dirty="0">
              <a:cs typeface="B Homa" panose="00000400000000000000" pitchFamily="2" charset="-78"/>
            </a:endParaRPr>
          </a:p>
        </p:txBody>
      </p:sp>
      <p:pic>
        <p:nvPicPr>
          <p:cNvPr id="9"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1835696" y="1556792"/>
            <a:ext cx="5832648" cy="4525963"/>
          </a:xfrm>
          <a:noFill/>
        </p:spPr>
      </p:pic>
    </p:spTree>
    <p:extLst>
      <p:ext uri="{BB962C8B-B14F-4D97-AF65-F5344CB8AC3E}">
        <p14:creationId xmlns:p14="http://schemas.microsoft.com/office/powerpoint/2010/main" val="119352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لزوم کنترل خشم</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زمانی که اکثر اوقات خشمگین هستید.</a:t>
            </a:r>
          </a:p>
          <a:p>
            <a:pPr algn="just" rtl="1"/>
            <a:r>
              <a:rPr lang="fa-IR" b="1" dirty="0" smtClean="0">
                <a:cs typeface="B Mitra" panose="00000400000000000000" pitchFamily="2" charset="-78"/>
              </a:rPr>
              <a:t>وقتی عصبانی هستید به افراد و اشیا ضربه می زنید.</a:t>
            </a:r>
          </a:p>
          <a:p>
            <a:pPr algn="just" rtl="1"/>
            <a:r>
              <a:rPr lang="fa-IR" b="1" dirty="0" smtClean="0">
                <a:cs typeface="B Mitra" panose="00000400000000000000" pitchFamily="2" charset="-78"/>
              </a:rPr>
              <a:t>حرف های بدی در زمان خشم به دیگران می زنید.</a:t>
            </a:r>
          </a:p>
          <a:p>
            <a:pPr algn="just" rtl="1"/>
            <a:r>
              <a:rPr lang="fa-IR" b="1" dirty="0" smtClean="0">
                <a:cs typeface="B Mitra" panose="00000400000000000000" pitchFamily="2" charset="-78"/>
              </a:rPr>
              <a:t>در زمان خشم بر سر دیگران فریاد می زنید.</a:t>
            </a:r>
          </a:p>
          <a:p>
            <a:pPr algn="just" rtl="1"/>
            <a:r>
              <a:rPr lang="fa-IR" b="1" dirty="0" smtClean="0">
                <a:cs typeface="B Mitra" panose="00000400000000000000" pitchFamily="2" charset="-78"/>
              </a:rPr>
              <a:t>وقتی خشمگین هستید اشیا را می شکانید.</a:t>
            </a:r>
          </a:p>
          <a:p>
            <a:pPr algn="just" rtl="1"/>
            <a:r>
              <a:rPr lang="fa-IR" b="1" dirty="0" smtClean="0">
                <a:cs typeface="B Mitra" panose="00000400000000000000" pitchFamily="2" charset="-78"/>
              </a:rPr>
              <a:t>در زمان خشم به خودتان آسیب می زنید.</a:t>
            </a:r>
          </a:p>
        </p:txBody>
      </p:sp>
    </p:spTree>
    <p:extLst>
      <p:ext uri="{BB962C8B-B14F-4D97-AF65-F5344CB8AC3E}">
        <p14:creationId xmlns:p14="http://schemas.microsoft.com/office/powerpoint/2010/main" val="1457565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cs typeface="B Homa" panose="00000400000000000000" pitchFamily="2" charset="-78"/>
              </a:rPr>
              <a:t>پرنده عصبانی</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غذای این پرنده خشم تو هست.</a:t>
            </a:r>
          </a:p>
          <a:p>
            <a:pPr algn="just" rtl="1"/>
            <a:r>
              <a:rPr lang="fa-IR" b="1" dirty="0" smtClean="0">
                <a:cs typeface="B Mitra" panose="00000400000000000000" pitchFamily="2" charset="-78"/>
              </a:rPr>
              <a:t>پرنده عصبانی می خواهد تو هر چه بیشتر عصبانی شوی تا اون بزرگ و بزرگ تر شود.</a:t>
            </a:r>
          </a:p>
          <a:p>
            <a:pPr algn="just" rtl="1"/>
            <a:r>
              <a:rPr lang="fa-IR" b="1" dirty="0" smtClean="0">
                <a:cs typeface="B Mitra" panose="00000400000000000000" pitchFamily="2" charset="-78"/>
              </a:rPr>
              <a:t>اما برنامه این هست که تو یاد بگیری آن را از غذای دلخواهش محروم کنی.</a:t>
            </a:r>
          </a:p>
          <a:p>
            <a:pPr algn="just" rtl="1"/>
            <a:r>
              <a:rPr lang="fa-IR" b="1" dirty="0" smtClean="0">
                <a:cs typeface="B Mitra" panose="00000400000000000000" pitchFamily="2" charset="-78"/>
              </a:rPr>
              <a:t>وقتی عصبانی می شوی باید به طور آرام رفتار کنی.</a:t>
            </a:r>
          </a:p>
          <a:p>
            <a:pPr algn="just" rtl="1"/>
            <a:r>
              <a:rPr lang="fa-IR" b="1" dirty="0" smtClean="0">
                <a:cs typeface="B Mitra" panose="00000400000000000000" pitchFamily="2" charset="-78"/>
              </a:rPr>
              <a:t>گرسنه گذاشتن پرنده عصبانی مأموریت توست.</a:t>
            </a:r>
          </a:p>
          <a:p>
            <a:pPr algn="just" rtl="1"/>
            <a:endParaRPr lang="en-US" b="1" dirty="0">
              <a:cs typeface="B Mitra" panose="00000400000000000000" pitchFamily="2" charset="-78"/>
            </a:endParaRPr>
          </a:p>
        </p:txBody>
      </p:sp>
      <p:pic>
        <p:nvPicPr>
          <p:cNvPr id="3074" name="Picture 2" descr="C:\Users\PC\Pictures\downloa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332656"/>
            <a:ext cx="1872208" cy="18465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309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1"/>
            <a:r>
              <a:rPr lang="fa-IR" dirty="0" smtClean="0">
                <a:cs typeface="B Homa" panose="00000400000000000000" pitchFamily="2" charset="-78"/>
              </a:rPr>
              <a:t>پرنده عصبانی چه چیزی است</a:t>
            </a:r>
            <a:r>
              <a:rPr lang="fa-IR" dirty="0">
                <a:cs typeface="B Homa" panose="00000400000000000000" pitchFamily="2" charset="-78"/>
              </a:rPr>
              <a:t>؟</a:t>
            </a:r>
            <a:endParaRPr lang="en-US" dirty="0">
              <a:cs typeface="B Homa" panose="00000400000000000000" pitchFamily="2" charset="-78"/>
            </a:endParaRPr>
          </a:p>
        </p:txBody>
      </p:sp>
      <p:sp>
        <p:nvSpPr>
          <p:cNvPr id="3" name="Content Placeholder 2"/>
          <p:cNvSpPr>
            <a:spLocks noGrp="1"/>
          </p:cNvSpPr>
          <p:nvPr>
            <p:ph idx="1"/>
          </p:nvPr>
        </p:nvSpPr>
        <p:spPr/>
        <p:txBody>
          <a:bodyPr/>
          <a:lstStyle/>
          <a:p>
            <a:pPr algn="just" rtl="1"/>
            <a:r>
              <a:rPr lang="fa-IR" b="1" dirty="0" smtClean="0">
                <a:cs typeface="B Mitra" panose="00000400000000000000" pitchFamily="2" charset="-78"/>
              </a:rPr>
              <a:t>شناسایی احساسات</a:t>
            </a:r>
          </a:p>
          <a:p>
            <a:pPr algn="just" rtl="1"/>
            <a:r>
              <a:rPr lang="fa-IR" b="1" dirty="0" smtClean="0">
                <a:cs typeface="B Mitra" panose="00000400000000000000" pitchFamily="2" charset="-78"/>
              </a:rPr>
              <a:t>طبیعی است که همه افراد احساساتی را در طول روز تجربه می کنند مانند احساس خوشحالی برای یک اردو.</a:t>
            </a:r>
          </a:p>
          <a:p>
            <a:pPr marL="0" indent="0" algn="just" rtl="1">
              <a:buNone/>
            </a:pPr>
            <a:endParaRPr lang="en-US" b="1" dirty="0">
              <a:cs typeface="B Mitra" panose="00000400000000000000" pitchFamily="2" charset="-78"/>
            </a:endParaRPr>
          </a:p>
        </p:txBody>
      </p:sp>
      <p:pic>
        <p:nvPicPr>
          <p:cNvPr id="4098" name="Picture 2" descr="C:\Users\PC\Pictures\41-wLgXuDJL._SR600,315_PIWhiteStrip,BottomLeft,0,35_SCLZZZZZZZ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3356992"/>
            <a:ext cx="5715000" cy="2901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26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smtClean="0">
                <a:solidFill>
                  <a:srgbClr val="FF0000"/>
                </a:solidFill>
                <a:cs typeface="B Homa" panose="00000400000000000000" pitchFamily="2" charset="-78"/>
              </a:rPr>
              <a:t>مشخص کردن احساسات</a:t>
            </a:r>
            <a:endParaRPr lang="en-US" dirty="0">
              <a:solidFill>
                <a:srgbClr val="FF0000"/>
              </a:solidFill>
              <a:cs typeface="B Homa" panose="00000400000000000000" pitchFamily="2" charset="-78"/>
            </a:endParaRPr>
          </a:p>
        </p:txBody>
      </p:sp>
      <p:sp>
        <p:nvSpPr>
          <p:cNvPr id="3" name="Content Placeholder 2"/>
          <p:cNvSpPr>
            <a:spLocks noGrp="1"/>
          </p:cNvSpPr>
          <p:nvPr>
            <p:ph idx="1"/>
          </p:nvPr>
        </p:nvSpPr>
        <p:spPr/>
        <p:txBody>
          <a:bodyPr>
            <a:normAutofit fontScale="70000" lnSpcReduction="20000"/>
          </a:bodyPr>
          <a:lstStyle/>
          <a:p>
            <a:pPr algn="r" rtl="1"/>
            <a:r>
              <a:rPr lang="fa-IR" b="1" dirty="0" smtClean="0">
                <a:cs typeface="B Mitra" panose="00000400000000000000" pitchFamily="2" charset="-78"/>
              </a:rPr>
              <a:t>ببر</a:t>
            </a:r>
          </a:p>
          <a:p>
            <a:pPr algn="r" rtl="1"/>
            <a:r>
              <a:rPr lang="fa-IR" b="1" dirty="0" smtClean="0">
                <a:cs typeface="B Mitra" panose="00000400000000000000" pitchFamily="2" charset="-78"/>
              </a:rPr>
              <a:t>ضربه زدن</a:t>
            </a:r>
          </a:p>
          <a:p>
            <a:pPr algn="r" rtl="1"/>
            <a:r>
              <a:rPr lang="fa-IR" b="1" dirty="0" smtClean="0">
                <a:cs typeface="B Mitra" panose="00000400000000000000" pitchFamily="2" charset="-78"/>
              </a:rPr>
              <a:t>گناهکار</a:t>
            </a:r>
          </a:p>
          <a:p>
            <a:pPr algn="r" rtl="1"/>
            <a:r>
              <a:rPr lang="fa-IR" b="1" dirty="0" smtClean="0">
                <a:cs typeface="B Mitra" panose="00000400000000000000" pitchFamily="2" charset="-78"/>
              </a:rPr>
              <a:t>پرتقال</a:t>
            </a:r>
          </a:p>
          <a:p>
            <a:pPr algn="r" rtl="1"/>
            <a:r>
              <a:rPr lang="fa-IR" b="1" dirty="0" smtClean="0">
                <a:cs typeface="B Mitra" panose="00000400000000000000" pitchFamily="2" charset="-78"/>
              </a:rPr>
              <a:t>احساس غم</a:t>
            </a:r>
          </a:p>
          <a:p>
            <a:pPr algn="r" rtl="1"/>
            <a:r>
              <a:rPr lang="fa-IR" b="1" dirty="0" smtClean="0">
                <a:cs typeface="B Mitra" panose="00000400000000000000" pitchFamily="2" charset="-78"/>
              </a:rPr>
              <a:t>فرار </a:t>
            </a:r>
          </a:p>
          <a:p>
            <a:pPr algn="r" rtl="1"/>
            <a:r>
              <a:rPr lang="fa-IR" b="1" dirty="0" smtClean="0">
                <a:cs typeface="B Mitra" panose="00000400000000000000" pitchFamily="2" charset="-78"/>
              </a:rPr>
              <a:t>خانه</a:t>
            </a:r>
          </a:p>
          <a:p>
            <a:pPr algn="r" rtl="1"/>
            <a:r>
              <a:rPr lang="fa-IR" b="1" dirty="0" smtClean="0">
                <a:cs typeface="B Mitra" panose="00000400000000000000" pitchFamily="2" charset="-78"/>
              </a:rPr>
              <a:t>نگرانی</a:t>
            </a:r>
          </a:p>
          <a:p>
            <a:pPr algn="r" rtl="1"/>
            <a:r>
              <a:rPr lang="fa-IR" b="1" dirty="0" smtClean="0">
                <a:cs typeface="B Mitra" panose="00000400000000000000" pitchFamily="2" charset="-78"/>
              </a:rPr>
              <a:t>کتری</a:t>
            </a:r>
          </a:p>
          <a:p>
            <a:pPr algn="r" rtl="1"/>
            <a:r>
              <a:rPr lang="fa-IR" b="1" dirty="0" smtClean="0">
                <a:cs typeface="B Mitra" panose="00000400000000000000" pitchFamily="2" charset="-78"/>
              </a:rPr>
              <a:t>حسادت</a:t>
            </a:r>
          </a:p>
          <a:p>
            <a:pPr algn="r" rtl="1"/>
            <a:r>
              <a:rPr lang="fa-IR" b="1" dirty="0" smtClean="0">
                <a:cs typeface="B Mitra" panose="00000400000000000000" pitchFamily="2" charset="-78"/>
              </a:rPr>
              <a:t>زرد</a:t>
            </a:r>
          </a:p>
          <a:p>
            <a:pPr algn="r" rtl="1"/>
            <a:r>
              <a:rPr lang="fa-IR" b="1" dirty="0" smtClean="0">
                <a:cs typeface="B Mitra" panose="00000400000000000000" pitchFamily="2" charset="-78"/>
              </a:rPr>
              <a:t>صورتی</a:t>
            </a:r>
          </a:p>
          <a:p>
            <a:pPr algn="r" rtl="1"/>
            <a:r>
              <a:rPr lang="fa-IR" b="1" dirty="0" smtClean="0">
                <a:cs typeface="B Mitra" panose="00000400000000000000" pitchFamily="2" charset="-78"/>
              </a:rPr>
              <a:t>آرام</a:t>
            </a:r>
          </a:p>
        </p:txBody>
      </p:sp>
      <p:pic>
        <p:nvPicPr>
          <p:cNvPr id="5122" name="Picture 2" descr="C:\Users\PC\Pictures\forbetterforworse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484784"/>
            <a:ext cx="5150916" cy="1872208"/>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PC\Pictures\images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9592" y="3717032"/>
            <a:ext cx="5112567" cy="19602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8478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714</TotalTime>
  <Words>1913</Words>
  <Application>Microsoft Office PowerPoint</Application>
  <PresentationFormat>On-screen Show (4:3)</PresentationFormat>
  <Paragraphs>282</Paragraphs>
  <Slides>45</Slides>
  <Notes>2</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به نام خداوند بخشنده و مهربان</vt:lpstr>
      <vt:lpstr>آموزش مدیریت خشم در کودکان</vt:lpstr>
      <vt:lpstr>تعریف خشم</vt:lpstr>
      <vt:lpstr>مراحل خشم</vt:lpstr>
      <vt:lpstr>دماسنج خشم</vt:lpstr>
      <vt:lpstr>لزوم کنترل خشم</vt:lpstr>
      <vt:lpstr>پرنده عصبانی</vt:lpstr>
      <vt:lpstr>پرنده عصبانی چه چیزی است؟</vt:lpstr>
      <vt:lpstr>مشخص کردن احساسات</vt:lpstr>
      <vt:lpstr>احساسات متفاوت</vt:lpstr>
      <vt:lpstr>چرا احساس داریم؟</vt:lpstr>
      <vt:lpstr>شناسایی خشم</vt:lpstr>
      <vt:lpstr>PowerPoint Presentation</vt:lpstr>
      <vt:lpstr>PowerPoint Presentation</vt:lpstr>
      <vt:lpstr>PowerPoint Presentation</vt:lpstr>
      <vt:lpstr>PowerPoint Presentation</vt:lpstr>
      <vt:lpstr>PowerPoint Presentation</vt:lpstr>
      <vt:lpstr>مسائلی که ما را خشمگین می کند</vt:lpstr>
      <vt:lpstr>چه چیزهایی دکمه خشم ما را فشار می دهد؟</vt:lpstr>
      <vt:lpstr>PowerPoint Presentation</vt:lpstr>
      <vt:lpstr>PowerPoint Presentation</vt:lpstr>
      <vt:lpstr>چرا خشمگین می شویم؟</vt:lpstr>
      <vt:lpstr>چرا خشمگین می شویم؟</vt:lpstr>
      <vt:lpstr>داستان سینا و پویا</vt:lpstr>
      <vt:lpstr>ما عصبانی می شویم بر اساس .....  </vt:lpstr>
      <vt:lpstr>داستان مسابقه در مدرسه</vt:lpstr>
      <vt:lpstr>عینک خشم</vt:lpstr>
      <vt:lpstr>علائم فیزیکی خشم</vt:lpstr>
      <vt:lpstr>PowerPoint Presentation</vt:lpstr>
      <vt:lpstr>رفتارهای نامناسب</vt:lpstr>
      <vt:lpstr>تأثیرات خشم بر انسان</vt:lpstr>
      <vt:lpstr>اتفاقات بعد از خشم</vt:lpstr>
      <vt:lpstr>جستجوی حقیقت مثل یک کارآگاه</vt:lpstr>
      <vt:lpstr>فواید کارآگاه بودن</vt:lpstr>
      <vt:lpstr>پاسخ به سؤالات زیر در مورد یک روز خشمگین</vt:lpstr>
      <vt:lpstr>چه کار کنیم که پرنده عصبانی ما گرسنه بماند؟</vt:lpstr>
      <vt:lpstr>چه کار کنیم که پرنده عصبانی ما گرسنه بماند؟</vt:lpstr>
      <vt:lpstr>چه کار کنیم که پرنده عصبانیی ما گرسنه بماند؟</vt:lpstr>
      <vt:lpstr>چه کار کنیم که پرنده عصبانیی ما گرسنه بماند؟</vt:lpstr>
      <vt:lpstr>چه کار کنیم که پرنده عصبانیی ما گرسنه بماند؟</vt:lpstr>
      <vt:lpstr>چه کار کنیم که پرنده عصبانیی ما گرسنه بماند؟</vt:lpstr>
      <vt:lpstr>حل مسأله</vt:lpstr>
      <vt:lpstr>استفاده از تکنیک چراغ راهنمایی</vt:lpstr>
      <vt:lpstr>PowerPoint Presentation</vt:lpstr>
      <vt:lpstr>PowerPoint Presentation</vt:lpstr>
    </vt:vector>
  </TitlesOfParts>
  <Company>Parnian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آموزش کنترل خشم به کودکان</dc:title>
  <dc:creator>PC</dc:creator>
  <cp:lastModifiedBy>PC</cp:lastModifiedBy>
  <cp:revision>226</cp:revision>
  <dcterms:created xsi:type="dcterms:W3CDTF">2020-06-26T07:12:09Z</dcterms:created>
  <dcterms:modified xsi:type="dcterms:W3CDTF">2020-07-05T12:48:17Z</dcterms:modified>
</cp:coreProperties>
</file>